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24"/>
  </p:notesMasterIdLst>
  <p:sldIdLst>
    <p:sldId id="256" r:id="rId2"/>
    <p:sldId id="262" r:id="rId3"/>
    <p:sldId id="263" r:id="rId4"/>
    <p:sldId id="281" r:id="rId5"/>
    <p:sldId id="264" r:id="rId6"/>
    <p:sldId id="261" r:id="rId7"/>
    <p:sldId id="282" r:id="rId8"/>
    <p:sldId id="265" r:id="rId9"/>
    <p:sldId id="280" r:id="rId10"/>
    <p:sldId id="266" r:id="rId11"/>
    <p:sldId id="267" r:id="rId12"/>
    <p:sldId id="269" r:id="rId13"/>
    <p:sldId id="268" r:id="rId14"/>
    <p:sldId id="270" r:id="rId15"/>
    <p:sldId id="257" r:id="rId16"/>
    <p:sldId id="271" r:id="rId17"/>
    <p:sldId id="283" r:id="rId18"/>
    <p:sldId id="277" r:id="rId19"/>
    <p:sldId id="278" r:id="rId20"/>
    <p:sldId id="279" r:id="rId21"/>
    <p:sldId id="272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55296" autoAdjust="0"/>
  </p:normalViewPr>
  <p:slideViewPr>
    <p:cSldViewPr snapToGrid="0">
      <p:cViewPr>
        <p:scale>
          <a:sx n="65" d="100"/>
          <a:sy n="65" d="100"/>
        </p:scale>
        <p:origin x="-17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212199363814698E-2"/>
          <c:y val="5.0651102940065099E-2"/>
          <c:w val="0.95200332073222305"/>
          <c:h val="0.727225040369145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Lincoln-Friend-Lincoln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0937927262783501E-3"/>
                  <c:y val="7.2456755802520006E-2"/>
                </c:manualLayout>
              </c:layout>
              <c:tx>
                <c:rich>
                  <a:bodyPr/>
                  <a:lstStyle/>
                  <a:p>
                    <a:fld id="{CA82F268-22BA-451D-83DF-8037FCF2C946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8.081715070281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7.2456755802520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77.099999999999994</c:v>
                </c:pt>
                <c:pt idx="1">
                  <c:v>88.6</c:v>
                </c:pt>
                <c:pt idx="2">
                  <c:v>88.6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Friend-Lincoln-Friend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6000"/>
                    <a:lumMod val="104000"/>
                  </a:schemeClr>
                </a:gs>
                <a:gs pos="100000">
                  <a:schemeClr val="accent2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1.0937927262783501E-3"/>
                  <c:y val="8.63907473030045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7.2456755802520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758545255674E-3"/>
                  <c:y val="7.2456755802520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85.3</c:v>
                </c:pt>
                <c:pt idx="1">
                  <c:v>94.1</c:v>
                </c:pt>
                <c:pt idx="2">
                  <c:v>94.1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4000"/>
                  </a:schemeClr>
                </a:gs>
                <a:gs pos="100000">
                  <a:schemeClr val="accent3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25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126144"/>
        <c:axId val="37127680"/>
        <c:axId val="0"/>
      </c:bar3DChart>
      <c:catAx>
        <c:axId val="3712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27680"/>
        <c:crosses val="autoZero"/>
        <c:auto val="1"/>
        <c:lblAlgn val="ctr"/>
        <c:lblOffset val="100"/>
        <c:noMultiLvlLbl val="0"/>
      </c:catAx>
      <c:valAx>
        <c:axId val="37127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26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4.7001403633993702E-2"/>
          <c:y val="0.85191814130087595"/>
          <c:w val="0.39080035098475502"/>
          <c:h val="6.96955742331919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Percent</a:t>
            </a:r>
            <a:r>
              <a:rPr lang="en-US" baseline="0" dirty="0" smtClean="0"/>
              <a:t> Correct Averages</a:t>
            </a:r>
            <a:endParaRPr lang="en-US" dirty="0"/>
          </a:p>
        </c:rich>
      </c:tx>
      <c:layout>
        <c:manualLayout>
          <c:xMode val="edge"/>
          <c:yMode val="edge"/>
          <c:x val="0.25430187467028698"/>
          <c:y val="1.7378855129932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Condition 1 Consistent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89.99</c:v>
                </c:pt>
                <c:pt idx="1">
                  <c:v>92.78</c:v>
                </c:pt>
                <c:pt idx="2">
                  <c:v>93.23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Condition 1 Inconsistent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88.71</c:v>
                </c:pt>
                <c:pt idx="1">
                  <c:v>90.16</c:v>
                </c:pt>
                <c:pt idx="2">
                  <c:v>90.74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Condition 2 Consistent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93.2</c:v>
                </c:pt>
                <c:pt idx="1">
                  <c:v>93</c:v>
                </c:pt>
                <c:pt idx="2">
                  <c:v>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Condition 2 Inconsistent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89.07</c:v>
                </c:pt>
                <c:pt idx="1">
                  <c:v>89.86</c:v>
                </c:pt>
                <c:pt idx="2">
                  <c:v>91.78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.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313280"/>
        <c:axId val="73319168"/>
        <c:axId val="0"/>
      </c:bar3DChart>
      <c:catAx>
        <c:axId val="7331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9168"/>
        <c:crosses val="autoZero"/>
        <c:auto val="1"/>
        <c:lblAlgn val="ctr"/>
        <c:lblOffset val="100"/>
        <c:noMultiLvlLbl val="0"/>
      </c:catAx>
      <c:valAx>
        <c:axId val="733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313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Average Median</a:t>
            </a:r>
            <a:r>
              <a:rPr lang="en-US" baseline="0" dirty="0" smtClean="0"/>
              <a:t> </a:t>
            </a:r>
            <a:r>
              <a:rPr lang="en-US" dirty="0" smtClean="0"/>
              <a:t>Latency</a:t>
            </a:r>
            <a:endParaRPr lang="en-US" dirty="0"/>
          </a:p>
        </c:rich>
      </c:tx>
      <c:layout>
        <c:manualLayout>
          <c:xMode val="edge"/>
          <c:yMode val="edge"/>
          <c:x val="0.36628326335706102"/>
          <c:y val="1.4469104311988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Condition 1 Consistent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1497.72</c:v>
                </c:pt>
                <c:pt idx="1">
                  <c:v>1304.1300000000001</c:v>
                </c:pt>
                <c:pt idx="2">
                  <c:v>1360.19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Condition 1 Inconsistent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1574.19</c:v>
                </c:pt>
                <c:pt idx="1">
                  <c:v>1358.11</c:v>
                </c:pt>
                <c:pt idx="2">
                  <c:v>1421.97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Condition 2 Consistent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1322.01</c:v>
                </c:pt>
                <c:pt idx="1">
                  <c:v>1358.02</c:v>
                </c:pt>
                <c:pt idx="2">
                  <c:v>1210.8900000000001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Condition 2 Inconsistent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3"/>
                <c:pt idx="0">
                  <c:v>IRAP 1</c:v>
                </c:pt>
                <c:pt idx="1">
                  <c:v>IRAP 2</c:v>
                </c:pt>
                <c:pt idx="2">
                  <c:v>IRAP 3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1392.01</c:v>
                </c:pt>
                <c:pt idx="1">
                  <c:v>1420.95</c:v>
                </c:pt>
                <c:pt idx="2">
                  <c:v>1269.24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459968"/>
        <c:axId val="76087296"/>
        <c:axId val="0"/>
      </c:bar3DChart>
      <c:catAx>
        <c:axId val="734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087296"/>
        <c:crosses val="autoZero"/>
        <c:auto val="1"/>
        <c:lblAlgn val="ctr"/>
        <c:lblOffset val="100"/>
        <c:noMultiLvlLbl val="0"/>
      </c:catAx>
      <c:valAx>
        <c:axId val="7608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5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9888893014742"/>
          <c:y val="1.07624302658942E-5"/>
          <c:w val="0.74689657424338496"/>
          <c:h val="0.813835942001151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Friend/Enemy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7.6569999999999999E-2</c:v>
                  </c:pt>
                  <c:pt idx="1">
                    <c:v>5.5149999999999998E-2</c:v>
                  </c:pt>
                  <c:pt idx="2">
                    <c:v>6.1850000000000002E-2</c:v>
                  </c:pt>
                  <c:pt idx="3">
                    <c:v>7.3080000000000006E-2</c:v>
                  </c:pt>
                  <c:pt idx="4">
                    <c:v>4.1239999999999999E-2</c:v>
                  </c:pt>
                </c:numCache>
              </c:numRef>
            </c:plus>
            <c:min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7.6569999999999999E-2</c:v>
                  </c:pt>
                  <c:pt idx="1">
                    <c:v>5.5149999999999998E-2</c:v>
                  </c:pt>
                  <c:pt idx="2">
                    <c:v>6.1850000000000002E-2</c:v>
                  </c:pt>
                  <c:pt idx="3">
                    <c:v>7.3080000000000006E-2</c:v>
                  </c:pt>
                  <c:pt idx="4">
                    <c:v>4.1239999999999999E-2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(Sheet1!$D$24,Sheet1!$D$20,Sheet1!$D$16,Sheet1!$D$12,Sheet1!$D$8)</c:f>
              <c:numCache>
                <c:formatCode>General</c:formatCode>
                <c:ptCount val="5"/>
                <c:pt idx="0">
                  <c:v>0.1462</c:v>
                </c:pt>
                <c:pt idx="1">
                  <c:v>-0.1741</c:v>
                </c:pt>
                <c:pt idx="2">
                  <c:v>0.2681</c:v>
                </c:pt>
                <c:pt idx="3">
                  <c:v>0.44650000000000001</c:v>
                </c:pt>
                <c:pt idx="4">
                  <c:v>0.17169999999999999</c:v>
                </c:pt>
              </c:numCache>
            </c:numRef>
          </c:val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Lincoln/Hitler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9.3109999999999998E-2</c:v>
                  </c:pt>
                  <c:pt idx="1">
                    <c:v>9.3789999999999998E-2</c:v>
                  </c:pt>
                  <c:pt idx="2">
                    <c:v>7.9430000000000001E-2</c:v>
                  </c:pt>
                  <c:pt idx="3">
                    <c:v>5.7660000000000003E-2</c:v>
                  </c:pt>
                  <c:pt idx="4">
                    <c:v>5.5039999999999999E-2</c:v>
                  </c:pt>
                </c:numCache>
              </c:numRef>
            </c:plus>
            <c:min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9.3109999999999998E-2</c:v>
                  </c:pt>
                  <c:pt idx="1">
                    <c:v>9.3789999999999998E-2</c:v>
                  </c:pt>
                  <c:pt idx="2">
                    <c:v>7.9430000000000001E-2</c:v>
                  </c:pt>
                  <c:pt idx="3">
                    <c:v>5.7660000000000003E-2</c:v>
                  </c:pt>
                  <c:pt idx="4">
                    <c:v>5.5039999999999999E-2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(Sheet1!$D$23,Sheet1!$D$19,Sheet1!$D$15,Sheet1!$D$11,Sheet1!$D$7)</c:f>
              <c:numCache>
                <c:formatCode>General</c:formatCode>
                <c:ptCount val="5"/>
                <c:pt idx="0">
                  <c:v>0.19270000000000001</c:v>
                </c:pt>
                <c:pt idx="1">
                  <c:v>-0.1867</c:v>
                </c:pt>
                <c:pt idx="2">
                  <c:v>6.3700000000000007E-2</c:v>
                </c:pt>
                <c:pt idx="3">
                  <c:v>0.35039999999999999</c:v>
                </c:pt>
                <c:pt idx="4">
                  <c:v>0.105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56928"/>
        <c:axId val="76158464"/>
      </c:barChart>
      <c:catAx>
        <c:axId val="76156928"/>
        <c:scaling>
          <c:orientation val="minMax"/>
        </c:scaling>
        <c:delete val="0"/>
        <c:axPos val="l"/>
        <c:majorGridlines/>
        <c:numFmt formatCode="General" sourceLinked="0"/>
        <c:majorTickMark val="cross"/>
        <c:minorTickMark val="none"/>
        <c:tickLblPos val="low"/>
        <c:txPr>
          <a:bodyPr rot="0" vert="horz" lIns="0" anchor="ctr" anchorCtr="1">
            <a:noAutofit/>
          </a:bodyPr>
          <a:lstStyle/>
          <a:p>
            <a:pPr>
              <a:defRPr sz="1400" baseline="0"/>
            </a:pPr>
            <a:endParaRPr lang="en-US"/>
          </a:p>
        </c:txPr>
        <c:crossAx val="76158464"/>
        <c:crosses val="autoZero"/>
        <c:auto val="1"/>
        <c:lblAlgn val="ctr"/>
        <c:lblOffset val="100"/>
        <c:noMultiLvlLbl val="0"/>
      </c:catAx>
      <c:valAx>
        <c:axId val="76158464"/>
        <c:scaling>
          <c:orientation val="minMax"/>
          <c:max val="0.7"/>
          <c:min val="-0.5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b="0" i="0"/>
                </a:pPr>
                <a:r>
                  <a:rPr lang="en-US" sz="2400" b="0" i="0" dirty="0"/>
                  <a:t>pro</a:t>
                </a:r>
                <a:r>
                  <a:rPr lang="en-US" sz="2400" b="0" i="0" baseline="0" dirty="0"/>
                  <a:t> </a:t>
                </a:r>
                <a:r>
                  <a:rPr lang="en-US" sz="2400" b="0" i="0" dirty="0" smtClean="0"/>
                  <a:t>Hitler/enemy     </a:t>
                </a:r>
                <a:r>
                  <a:rPr lang="en-US" sz="2400" b="0" i="0" dirty="0"/>
                  <a:t>	     </a:t>
                </a:r>
                <a:r>
                  <a:rPr lang="en-US" sz="2400" b="0" i="0" baseline="0" dirty="0" smtClean="0"/>
                  <a:t>   </a:t>
                </a:r>
                <a:r>
                  <a:rPr lang="en-US" sz="2400" b="0" i="0" dirty="0" smtClean="0"/>
                  <a:t>pro</a:t>
                </a:r>
                <a:r>
                  <a:rPr lang="en-US" sz="2400" b="0" i="0" baseline="0" dirty="0" smtClean="0"/>
                  <a:t> </a:t>
                </a:r>
                <a:r>
                  <a:rPr lang="en-US" sz="2400" b="0" i="0" baseline="0" dirty="0"/>
                  <a:t>Lincoln/friend</a:t>
                </a:r>
                <a:endParaRPr lang="en-US" sz="2400" b="0" i="0" dirty="0"/>
              </a:p>
            </c:rich>
          </c:tx>
          <c:layout>
            <c:manualLayout>
              <c:xMode val="edge"/>
              <c:yMode val="edge"/>
              <c:x val="0.28126295813742702"/>
              <c:y val="0.890222805482647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156928"/>
        <c:crosses val="autoZero"/>
        <c:crossBetween val="between"/>
        <c:majorUnit val="0.1"/>
        <c:minorUnit val="0.05"/>
      </c:valAx>
    </c:plotArea>
    <c:legend>
      <c:legendPos val="r"/>
      <c:layout>
        <c:manualLayout>
          <c:xMode val="edge"/>
          <c:yMode val="edge"/>
          <c:x val="0.26443560112539899"/>
          <c:y val="0.17929661476125699"/>
          <c:w val="0.24879873474963099"/>
          <c:h val="0.13125292363027399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16106747023899"/>
          <c:y val="2.83101045296167E-2"/>
          <c:w val="0.74689657424338496"/>
          <c:h val="0.813835942001151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Lincoln/Hitler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5.8770000000000003E-2</c:v>
                  </c:pt>
                  <c:pt idx="1">
                    <c:v>6.4640000000000003E-2</c:v>
                  </c:pt>
                  <c:pt idx="2">
                    <c:v>6.6220000000000001E-2</c:v>
                  </c:pt>
                  <c:pt idx="3">
                    <c:v>6.0789999999999997E-2</c:v>
                  </c:pt>
                  <c:pt idx="4">
                    <c:v>3.6290000000000003E-2</c:v>
                  </c:pt>
                </c:numCache>
              </c:numRef>
            </c:plus>
            <c:min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5.8770000000000003E-2</c:v>
                  </c:pt>
                  <c:pt idx="1">
                    <c:v>6.4640000000000003E-2</c:v>
                  </c:pt>
                  <c:pt idx="2">
                    <c:v>6.6220000000000001E-2</c:v>
                  </c:pt>
                  <c:pt idx="3">
                    <c:v>6.0789999999999997E-2</c:v>
                  </c:pt>
                  <c:pt idx="4">
                    <c:v>3.6290000000000003E-2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(Sheet1!$D$24,Sheet1!$D$20,Sheet1!$D$16,Sheet1!$D$12,Sheet1!$D$8)</c:f>
              <c:numCache>
                <c:formatCode>General</c:formatCode>
                <c:ptCount val="5"/>
                <c:pt idx="0">
                  <c:v>0.1429</c:v>
                </c:pt>
                <c:pt idx="1">
                  <c:v>-0.18529999999999999</c:v>
                </c:pt>
                <c:pt idx="2">
                  <c:v>9.8000000000000004E-2</c:v>
                </c:pt>
                <c:pt idx="3">
                  <c:v>0.44280000000000003</c:v>
                </c:pt>
                <c:pt idx="4">
                  <c:v>0.1246</c:v>
                </c:pt>
              </c:numCache>
            </c:numRef>
          </c:val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Friend/Enemy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7.1150000000000005E-2</c:v>
                  </c:pt>
                  <c:pt idx="1">
                    <c:v>4.8829999999999998E-2</c:v>
                  </c:pt>
                  <c:pt idx="2">
                    <c:v>6.5409999999999996E-2</c:v>
                  </c:pt>
                  <c:pt idx="3">
                    <c:v>6.4990000000000006E-2</c:v>
                  </c:pt>
                  <c:pt idx="4">
                    <c:v>3.4439999999999998E-2</c:v>
                  </c:pt>
                </c:numCache>
              </c:numRef>
            </c:plus>
            <c:min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7.1150000000000005E-2</c:v>
                  </c:pt>
                  <c:pt idx="1">
                    <c:v>4.8829999999999998E-2</c:v>
                  </c:pt>
                  <c:pt idx="2">
                    <c:v>6.5409999999999996E-2</c:v>
                  </c:pt>
                  <c:pt idx="3">
                    <c:v>6.4990000000000006E-2</c:v>
                  </c:pt>
                  <c:pt idx="4">
                    <c:v>3.4439999999999998E-2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(Sheet1!$D$23,Sheet1!$D$19,Sheet1!$D$15,Sheet1!$D$11,Sheet1!$D$7)</c:f>
              <c:numCache>
                <c:formatCode>General</c:formatCode>
                <c:ptCount val="5"/>
                <c:pt idx="0">
                  <c:v>0.19350000000000001</c:v>
                </c:pt>
                <c:pt idx="1">
                  <c:v>-0.2024</c:v>
                </c:pt>
                <c:pt idx="2">
                  <c:v>0.26479999999999998</c:v>
                </c:pt>
                <c:pt idx="3">
                  <c:v>0.39939999999999998</c:v>
                </c:pt>
                <c:pt idx="4">
                  <c:v>0.1638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44256"/>
        <c:axId val="76230656"/>
      </c:barChart>
      <c:catAx>
        <c:axId val="76544256"/>
        <c:scaling>
          <c:orientation val="minMax"/>
        </c:scaling>
        <c:delete val="0"/>
        <c:axPos val="l"/>
        <c:majorGridlines/>
        <c:numFmt formatCode="General" sourceLinked="0"/>
        <c:majorTickMark val="cross"/>
        <c:minorTickMark val="none"/>
        <c:tickLblPos val="low"/>
        <c:txPr>
          <a:bodyPr rot="0" vert="horz" lIns="0" anchor="ctr" anchorCtr="1">
            <a:noAutofit/>
          </a:bodyPr>
          <a:lstStyle/>
          <a:p>
            <a:pPr>
              <a:defRPr sz="1400" baseline="0"/>
            </a:pPr>
            <a:endParaRPr lang="en-US"/>
          </a:p>
        </c:txPr>
        <c:crossAx val="76230656"/>
        <c:crosses val="autoZero"/>
        <c:auto val="1"/>
        <c:lblAlgn val="ctr"/>
        <c:lblOffset val="100"/>
        <c:noMultiLvlLbl val="0"/>
      </c:catAx>
      <c:valAx>
        <c:axId val="76230656"/>
        <c:scaling>
          <c:orientation val="minMax"/>
          <c:max val="0.7"/>
          <c:min val="-0.5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b="0" i="0"/>
                </a:pPr>
                <a:r>
                  <a:rPr lang="en-US" sz="2400" b="0" i="0" dirty="0"/>
                  <a:t>pro</a:t>
                </a:r>
                <a:r>
                  <a:rPr lang="en-US" sz="2400" b="0" i="0" baseline="0" dirty="0"/>
                  <a:t> </a:t>
                </a:r>
                <a:r>
                  <a:rPr lang="en-US" sz="2400" b="0" i="0" dirty="0"/>
                  <a:t>Hitler/enemy  </a:t>
                </a:r>
                <a:r>
                  <a:rPr lang="en-US" sz="2400" b="0" i="0" dirty="0" smtClean="0"/>
                  <a:t>           </a:t>
                </a:r>
                <a:r>
                  <a:rPr lang="en-US" sz="2400" b="0" i="0" baseline="0" dirty="0" smtClean="0"/>
                  <a:t>     </a:t>
                </a:r>
                <a:r>
                  <a:rPr lang="en-US" sz="2400" b="0" i="0" dirty="0"/>
                  <a:t>pro</a:t>
                </a:r>
                <a:r>
                  <a:rPr lang="en-US" sz="2400" b="0" i="0" baseline="0" dirty="0"/>
                  <a:t> Lincoln/friend</a:t>
                </a:r>
                <a:endParaRPr lang="en-US" sz="2400" b="0" i="0" dirty="0"/>
              </a:p>
            </c:rich>
          </c:tx>
          <c:layout>
            <c:manualLayout>
              <c:xMode val="edge"/>
              <c:yMode val="edge"/>
              <c:x val="0.25572777593930102"/>
              <c:y val="0.896574803149606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544256"/>
        <c:crosses val="autoZero"/>
        <c:crossBetween val="between"/>
        <c:majorUnit val="0.1"/>
        <c:minorUnit val="0.05"/>
      </c:valAx>
    </c:plotArea>
    <c:legend>
      <c:legendPos val="r"/>
      <c:layout>
        <c:manualLayout>
          <c:xMode val="edge"/>
          <c:yMode val="edge"/>
          <c:x val="0.198488403552636"/>
          <c:y val="0.205376004828665"/>
          <c:w val="0.24879873474963099"/>
          <c:h val="0.13125292363027399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16106747023899"/>
          <c:y val="2.83101045296167E-2"/>
          <c:w val="0.74689657424338496"/>
          <c:h val="0.8138359420011519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Sheet1!$B$8</c:f>
              <c:strCache>
                <c:ptCount val="1"/>
                <c:pt idx="0">
                  <c:v>Friend/Enemy</c:v>
                </c:pt>
              </c:strCache>
            </c:strRef>
          </c:tx>
          <c:spPr>
            <a:solidFill>
              <a:schemeClr val="bg1"/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7.6810000000000003E-2</c:v>
                  </c:pt>
                  <c:pt idx="1">
                    <c:v>6.8409999999999999E-2</c:v>
                  </c:pt>
                  <c:pt idx="2">
                    <c:v>4.9489999999999999E-2</c:v>
                  </c:pt>
                  <c:pt idx="3">
                    <c:v>4.7620000000000003E-2</c:v>
                  </c:pt>
                  <c:pt idx="4">
                    <c:v>3.3790000000000001E-2</c:v>
                  </c:pt>
                </c:numCache>
              </c:numRef>
            </c:plus>
            <c:minus>
              <c:numRef>
                <c:f>(Sheet1!$F$24,Sheet1!$F$20,Sheet1!$F$16,Sheet1!$F$12,Sheet1!$F$8)</c:f>
                <c:numCache>
                  <c:formatCode>General</c:formatCode>
                  <c:ptCount val="5"/>
                  <c:pt idx="0">
                    <c:v>7.6810000000000003E-2</c:v>
                  </c:pt>
                  <c:pt idx="1">
                    <c:v>6.8409999999999999E-2</c:v>
                  </c:pt>
                  <c:pt idx="2">
                    <c:v>4.9489999999999999E-2</c:v>
                  </c:pt>
                  <c:pt idx="3">
                    <c:v>4.7620000000000003E-2</c:v>
                  </c:pt>
                  <c:pt idx="4">
                    <c:v>3.3790000000000001E-2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(Sheet1!$D$24,Sheet1!$D$20,Sheet1!$D$16,Sheet1!$D$12,Sheet1!$D$8)</c:f>
              <c:numCache>
                <c:formatCode>General</c:formatCode>
                <c:ptCount val="5"/>
                <c:pt idx="0">
                  <c:v>0.18310000000000001</c:v>
                </c:pt>
                <c:pt idx="1">
                  <c:v>-0.14030000000000001</c:v>
                </c:pt>
                <c:pt idx="2">
                  <c:v>0.2576</c:v>
                </c:pt>
                <c:pt idx="3">
                  <c:v>0.52929999999999999</c:v>
                </c:pt>
                <c:pt idx="4">
                  <c:v>0.2074</c:v>
                </c:pt>
              </c:numCache>
            </c:numRef>
          </c:val>
        </c:ser>
        <c:ser>
          <c:idx val="2"/>
          <c:order val="1"/>
          <c:tx>
            <c:strRef>
              <c:f>Sheet1!$B$7</c:f>
              <c:strCache>
                <c:ptCount val="1"/>
                <c:pt idx="0">
                  <c:v>Lincoln/Hitler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19050"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6.4219999999999999E-2</c:v>
                  </c:pt>
                  <c:pt idx="1">
                    <c:v>6.1699999999999998E-2</c:v>
                  </c:pt>
                  <c:pt idx="2">
                    <c:v>5.6219999999999999E-2</c:v>
                  </c:pt>
                  <c:pt idx="3">
                    <c:v>5.5879999999999999E-2</c:v>
                  </c:pt>
                  <c:pt idx="4">
                    <c:v>3.2309999999999998E-2</c:v>
                  </c:pt>
                </c:numCache>
              </c:numRef>
            </c:plus>
            <c:minus>
              <c:numRef>
                <c:f>(Sheet1!$F$23,Sheet1!$F$19,Sheet1!$F$15,Sheet1!$F$11,Sheet1!$F$7)</c:f>
                <c:numCache>
                  <c:formatCode>General</c:formatCode>
                  <c:ptCount val="5"/>
                  <c:pt idx="0">
                    <c:v>6.4219999999999999E-2</c:v>
                  </c:pt>
                  <c:pt idx="1">
                    <c:v>6.1699999999999998E-2</c:v>
                  </c:pt>
                  <c:pt idx="2">
                    <c:v>5.6219999999999999E-2</c:v>
                  </c:pt>
                  <c:pt idx="3">
                    <c:v>5.5879999999999999E-2</c:v>
                  </c:pt>
                  <c:pt idx="4">
                    <c:v>3.2309999999999998E-2</c:v>
                  </c:pt>
                </c:numCache>
              </c:numRef>
            </c:minus>
          </c:errBars>
          <c:cat>
            <c:strRef>
              <c:f>(Sheet1!$A$23,Sheet1!$A$19,Sheet1!$A$15,Sheet1!$A$11,Sheet1!$A$7)</c:f>
              <c:strCache>
                <c:ptCount val="5"/>
                <c:pt idx="0">
                  <c:v>Hitler/enemy - bad</c:v>
                </c:pt>
                <c:pt idx="1">
                  <c:v>Hitler/enemy - good</c:v>
                </c:pt>
                <c:pt idx="2">
                  <c:v>Lincoln/friend - bad</c:v>
                </c:pt>
                <c:pt idx="3">
                  <c:v>Lincoln/friend - good</c:v>
                </c:pt>
                <c:pt idx="4">
                  <c:v>overall D</c:v>
                </c:pt>
              </c:strCache>
            </c:strRef>
          </c:cat>
          <c:val>
            <c:numRef>
              <c:f>(Sheet1!$D$23,Sheet1!$D$19,Sheet1!$D$15,Sheet1!$D$11,Sheet1!$D$7)</c:f>
              <c:numCache>
                <c:formatCode>General</c:formatCode>
                <c:ptCount val="5"/>
                <c:pt idx="0">
                  <c:v>0.19320000000000001</c:v>
                </c:pt>
                <c:pt idx="1">
                  <c:v>-0.17030000000000001</c:v>
                </c:pt>
                <c:pt idx="2">
                  <c:v>0.20399999999999999</c:v>
                </c:pt>
                <c:pt idx="3">
                  <c:v>0.43730000000000002</c:v>
                </c:pt>
                <c:pt idx="4">
                  <c:v>0.1661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350208"/>
        <c:axId val="76351744"/>
      </c:barChart>
      <c:catAx>
        <c:axId val="76350208"/>
        <c:scaling>
          <c:orientation val="minMax"/>
        </c:scaling>
        <c:delete val="0"/>
        <c:axPos val="l"/>
        <c:majorGridlines/>
        <c:numFmt formatCode="General" sourceLinked="0"/>
        <c:majorTickMark val="cross"/>
        <c:minorTickMark val="none"/>
        <c:tickLblPos val="low"/>
        <c:txPr>
          <a:bodyPr rot="0" vert="horz" lIns="0" anchor="ctr" anchorCtr="1">
            <a:noAutofit/>
          </a:bodyPr>
          <a:lstStyle/>
          <a:p>
            <a:pPr>
              <a:defRPr sz="1400" baseline="0"/>
            </a:pPr>
            <a:endParaRPr lang="en-US"/>
          </a:p>
        </c:txPr>
        <c:crossAx val="76351744"/>
        <c:crosses val="autoZero"/>
        <c:auto val="1"/>
        <c:lblAlgn val="ctr"/>
        <c:lblOffset val="100"/>
        <c:noMultiLvlLbl val="0"/>
      </c:catAx>
      <c:valAx>
        <c:axId val="76351744"/>
        <c:scaling>
          <c:orientation val="minMax"/>
          <c:max val="0.7"/>
          <c:min val="-0.5"/>
        </c:scaling>
        <c:delete val="0"/>
        <c:axPos val="b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b="0" i="0"/>
                </a:pPr>
                <a:r>
                  <a:rPr lang="en-US" sz="2400" b="0" i="0" dirty="0"/>
                  <a:t>pro</a:t>
                </a:r>
                <a:r>
                  <a:rPr lang="en-US" sz="2400" b="0" i="0" baseline="0" dirty="0"/>
                  <a:t> </a:t>
                </a:r>
                <a:r>
                  <a:rPr lang="en-US" sz="2400" b="0" i="0" dirty="0" smtClean="0"/>
                  <a:t>Hitler/enemy      </a:t>
                </a:r>
                <a:r>
                  <a:rPr lang="en-US" sz="2400" b="0" i="0" dirty="0"/>
                  <a:t>	      </a:t>
                </a:r>
                <a:r>
                  <a:rPr lang="en-US" sz="2400" b="0" i="0" baseline="0" dirty="0"/>
                  <a:t>     </a:t>
                </a:r>
                <a:r>
                  <a:rPr lang="en-US" sz="2400" b="0" i="0" dirty="0"/>
                  <a:t>pro</a:t>
                </a:r>
                <a:r>
                  <a:rPr lang="en-US" sz="2400" b="0" i="0" baseline="0" dirty="0"/>
                  <a:t> Lincoln/friend</a:t>
                </a:r>
                <a:endParaRPr lang="en-US" sz="2400" b="0" i="0" dirty="0"/>
              </a:p>
            </c:rich>
          </c:tx>
          <c:layout>
            <c:manualLayout>
              <c:xMode val="edge"/>
              <c:yMode val="edge"/>
              <c:x val="0.16208394789720701"/>
              <c:y val="0.905273006154917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1400"/>
            </a:pPr>
            <a:endParaRPr lang="en-US"/>
          </a:p>
        </c:txPr>
        <c:crossAx val="76350208"/>
        <c:crosses val="autoZero"/>
        <c:crossBetween val="between"/>
        <c:majorUnit val="0.1"/>
        <c:minorUnit val="0.05"/>
      </c:valAx>
    </c:plotArea>
    <c:legend>
      <c:legendPos val="r"/>
      <c:layout>
        <c:manualLayout>
          <c:xMode val="edge"/>
          <c:yMode val="edge"/>
          <c:x val="0.198488403552636"/>
          <c:y val="0.205376004828665"/>
          <c:w val="0.24879873474963099"/>
          <c:h val="0.13125292363027399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0.54508</cdr:x>
      <cdr:y>0.8893</cdr:y>
    </cdr:from>
    <cdr:to>
      <cdr:x>0.66736</cdr:x>
      <cdr:y>0.96646</cdr:y>
    </cdr:to>
    <cdr:sp macro="" textlink="">
      <cdr:nvSpPr>
        <cdr:cNvPr id="2" name="Left-Right Arrow 1"/>
        <cdr:cNvSpPr/>
      </cdr:nvSpPr>
      <cdr:spPr>
        <a:xfrm xmlns:a="http://schemas.openxmlformats.org/drawingml/2006/main">
          <a:off x="5431297" y="5866731"/>
          <a:ext cx="1218431" cy="509026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0.50231</cdr:x>
      <cdr:y>0.902</cdr:y>
    </cdr:from>
    <cdr:to>
      <cdr:x>0.62459</cdr:x>
      <cdr:y>0.97916</cdr:y>
    </cdr:to>
    <cdr:sp macro="" textlink="">
      <cdr:nvSpPr>
        <cdr:cNvPr id="2" name="Left-Right Arrow 1"/>
        <cdr:cNvSpPr/>
      </cdr:nvSpPr>
      <cdr:spPr>
        <a:xfrm xmlns:a="http://schemas.openxmlformats.org/drawingml/2006/main">
          <a:off x="5333858" y="6185884"/>
          <a:ext cx="1298453" cy="529163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0.44516</cdr:x>
      <cdr:y>0.90343</cdr:y>
    </cdr:from>
    <cdr:to>
      <cdr:x>0.56744</cdr:x>
      <cdr:y>0.98059</cdr:y>
    </cdr:to>
    <cdr:sp macro="" textlink="">
      <cdr:nvSpPr>
        <cdr:cNvPr id="2" name="Left-Right Arrow 1"/>
        <cdr:cNvSpPr/>
      </cdr:nvSpPr>
      <cdr:spPr>
        <a:xfrm xmlns:a="http://schemas.openxmlformats.org/drawingml/2006/main">
          <a:off x="4564608" y="5418185"/>
          <a:ext cx="1253844" cy="462753"/>
        </a:xfrm>
        <a:prstGeom xmlns:a="http://schemas.openxmlformats.org/drawingml/2006/main" prst="leftRightArrow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0.90948</cdr:x>
      <cdr:y>0.0573</cdr:y>
    </cdr:from>
    <cdr:to>
      <cdr:x>0.99782</cdr:x>
      <cdr:y>0.10533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7807375" y="334294"/>
          <a:ext cx="758286" cy="2802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0.923**</a:t>
          </a:r>
        </a:p>
      </cdr:txBody>
    </cdr:sp>
  </cdr:relSizeAnchor>
  <cdr:relSizeAnchor xmlns:cdr="http://schemas.openxmlformats.org/drawingml/2006/chartDrawing">
    <cdr:from>
      <cdr:x>0.90889</cdr:x>
      <cdr:y>0.10473</cdr:y>
    </cdr:from>
    <cdr:to>
      <cdr:x>0.99723</cdr:x>
      <cdr:y>0.18497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7802309" y="611024"/>
          <a:ext cx="758285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1.085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0.91167</cdr:x>
      <cdr:y>0.21827</cdr:y>
    </cdr:from>
    <cdr:to>
      <cdr:x>1</cdr:x>
      <cdr:y>0.2985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7826121" y="1273405"/>
          <a:ext cx="758285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1.406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0.91572</cdr:x>
      <cdr:y>0.2719</cdr:y>
    </cdr:from>
    <cdr:to>
      <cdr:x>1</cdr:x>
      <cdr:y>0.35213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7860938" y="1586290"/>
          <a:ext cx="723468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1.965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0.91978</cdr:x>
      <cdr:y>0.38454</cdr:y>
    </cdr:from>
    <cdr:to>
      <cdr:x>1</cdr:x>
      <cdr:y>0.46477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7895756" y="2243434"/>
          <a:ext cx="688650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0.652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0.91028</cdr:x>
      <cdr:y>0.4371</cdr:y>
    </cdr:from>
    <cdr:to>
      <cdr:x>0.99861</cdr:x>
      <cdr:y>0.51733</cdr:y>
    </cdr:to>
    <cdr:sp macro="" textlink="">
      <cdr:nvSpPr>
        <cdr:cNvPr id="12" name="Rectangle 11"/>
        <cdr:cNvSpPr/>
      </cdr:nvSpPr>
      <cdr:spPr>
        <a:xfrm xmlns:a="http://schemas.openxmlformats.org/drawingml/2006/main">
          <a:off x="7814214" y="2550078"/>
          <a:ext cx="758285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0.920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0.91429</cdr:x>
      <cdr:y>0.54203</cdr:y>
    </cdr:from>
    <cdr:to>
      <cdr:x>1</cdr:x>
      <cdr:y>0.62226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7848627" y="3162211"/>
          <a:ext cx="735779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-0.496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0.92321</cdr:x>
      <cdr:y>0.59528</cdr:y>
    </cdr:from>
    <cdr:to>
      <cdr:x>1</cdr:x>
      <cdr:y>0.67551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8913239" y="3468611"/>
          <a:ext cx="741377" cy="46748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 dirty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-0.363*</a:t>
          </a:r>
          <a:endParaRPr lang="en-US" sz="1200" dirty="0">
            <a:effectLst/>
          </a:endParaRPr>
        </a:p>
        <a:p xmlns:a="http://schemas.openxmlformats.org/drawingml/2006/main">
          <a:pPr algn="ctr"/>
          <a:endParaRPr lang="en-US" sz="1200" b="0" i="0" cap="none" spc="0" baseline="0" dirty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0.91167</cdr:x>
      <cdr:y>0.70668</cdr:y>
    </cdr:from>
    <cdr:to>
      <cdr:x>1</cdr:x>
      <cdr:y>0.78691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7826121" y="4122823"/>
          <a:ext cx="758285" cy="46807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0" i="0" cap="none" spc="0" baseline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0.540</a:t>
          </a:r>
          <a:r>
            <a:rPr lang="en-US" sz="1100" b="0" i="0" baseline="0">
              <a:effectLst/>
              <a:latin typeface="+mn-lt"/>
              <a:ea typeface="+mn-ea"/>
              <a:cs typeface="+mn-cs"/>
            </a:rPr>
            <a:t>**</a:t>
          </a:r>
          <a:endParaRPr lang="en-US" sz="1200">
            <a:effectLst/>
          </a:endParaRPr>
        </a:p>
        <a:p xmlns:a="http://schemas.openxmlformats.org/drawingml/2006/main">
          <a:pPr algn="ctr"/>
          <a:endParaRPr lang="en-US" sz="1200" b="0" i="0" cap="none" spc="0" baseline="0">
            <a:ln w="12700">
              <a:noFill/>
              <a:prstDash val="solid"/>
            </a:ln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0.92059</cdr:x>
      <cdr:y>0.75972</cdr:y>
    </cdr:from>
    <cdr:to>
      <cdr:x>1</cdr:x>
      <cdr:y>0.80774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8887942" y="4426767"/>
          <a:ext cx="766674" cy="2798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91440" tIns="45720" rIns="91440" bIns="4572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0" i="0" cap="none" spc="0" baseline="0" dirty="0">
              <a:ln w="12700">
                <a:noFill/>
                <a:prstDash val="solid"/>
              </a:ln>
              <a:solidFill>
                <a:schemeClr val="tx1"/>
              </a:solidFill>
              <a:effectLst/>
            </a:rPr>
            <a:t>  0.421*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215D5-6D38-4377-82AB-E9150A8F2771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98EA6-3945-49F1-B451-95FA2C3AE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0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5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37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414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377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6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512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6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45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2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0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9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98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2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49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98EA6-3945-49F1-B451-95FA2C3AE9E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1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4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461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011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816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03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9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9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6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08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50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56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4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36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7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7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924" y="2825138"/>
            <a:ext cx="10993549" cy="1475013"/>
          </a:xfrm>
        </p:spPr>
        <p:txBody>
          <a:bodyPr>
            <a:noAutofit/>
          </a:bodyPr>
          <a:lstStyle/>
          <a:p>
            <a:r>
              <a:rPr lang="en-US" sz="4800" dirty="0"/>
              <a:t>The Hitler You </a:t>
            </a:r>
            <a:r>
              <a:rPr lang="en-US" sz="4800" dirty="0" smtClean="0"/>
              <a:t>Know and Love:       Piloting </a:t>
            </a:r>
            <a:r>
              <a:rPr lang="en-US" sz="4800" dirty="0"/>
              <a:t>an </a:t>
            </a:r>
            <a:r>
              <a:rPr lang="en-US" sz="4800" dirty="0" smtClean="0"/>
              <a:t>Idiographic </a:t>
            </a:r>
            <a:r>
              <a:rPr lang="en-US" sz="4800" dirty="0"/>
              <a:t>IRAP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4005" y="3783661"/>
            <a:ext cx="10993546" cy="2412732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Anke Lehnert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Kelsey </a:t>
            </a:r>
            <a:r>
              <a:rPr lang="en-US" sz="2400" dirty="0">
                <a:solidFill>
                  <a:schemeClr val="tx2"/>
                </a:solidFill>
              </a:rPr>
              <a:t>S</a:t>
            </a:r>
            <a:r>
              <a:rPr lang="en-US" sz="2400" dirty="0" smtClean="0">
                <a:solidFill>
                  <a:schemeClr val="tx2"/>
                </a:solidFill>
              </a:rPr>
              <a:t>chuler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Travis </a:t>
            </a:r>
            <a:r>
              <a:rPr lang="en-US" sz="2400" dirty="0" err="1">
                <a:solidFill>
                  <a:schemeClr val="tx2"/>
                </a:solidFill>
              </a:rPr>
              <a:t>S</a:t>
            </a:r>
            <a:r>
              <a:rPr lang="en-US" sz="2400" dirty="0" err="1" smtClean="0">
                <a:solidFill>
                  <a:schemeClr val="tx2"/>
                </a:solidFill>
              </a:rPr>
              <a:t>ain</a:t>
            </a:r>
            <a:endParaRPr lang="en-US" sz="24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Sam Kramer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had </a:t>
            </a:r>
            <a:r>
              <a:rPr lang="en-US" sz="2400" dirty="0">
                <a:solidFill>
                  <a:schemeClr val="tx2"/>
                </a:solidFill>
              </a:rPr>
              <a:t>E</a:t>
            </a:r>
            <a:r>
              <a:rPr lang="en-US" sz="2400" dirty="0" smtClean="0">
                <a:solidFill>
                  <a:schemeClr val="tx2"/>
                </a:solidFill>
              </a:rPr>
              <a:t>. Drake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2"/>
                </a:solidFill>
              </a:rPr>
              <a:t>Southern Illinois University Carbondale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300151"/>
            <a:ext cx="194250" cy="8402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3" y="4300151"/>
            <a:ext cx="1720219" cy="221543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2467007" y="2073131"/>
            <a:ext cx="1022754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45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IRAPS – Stimuli and Targets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889689"/>
              </p:ext>
            </p:extLst>
          </p:nvPr>
        </p:nvGraphicFramePr>
        <p:xfrm>
          <a:off x="2232661" y="704320"/>
          <a:ext cx="9422613" cy="466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001"/>
                <a:gridCol w="3705727"/>
                <a:gridCol w="3384885"/>
              </a:tblGrid>
              <a:tr h="821431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Samples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Lincoln/Friend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Hitler/Enemy</a:t>
                      </a:r>
                      <a:endParaRPr lang="en-US" sz="3600" dirty="0"/>
                    </a:p>
                  </a:txBody>
                  <a:tcPr/>
                </a:tc>
              </a:tr>
              <a:tr h="3848354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Targets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Good</a:t>
                      </a:r>
                    </a:p>
                    <a:p>
                      <a:r>
                        <a:rPr lang="en-US" sz="3600" dirty="0" smtClean="0"/>
                        <a:t>Friend</a:t>
                      </a:r>
                    </a:p>
                    <a:p>
                      <a:r>
                        <a:rPr lang="en-US" sz="3600" dirty="0" smtClean="0"/>
                        <a:t>Nice</a:t>
                      </a:r>
                    </a:p>
                    <a:p>
                      <a:r>
                        <a:rPr lang="en-US" sz="3600" dirty="0" smtClean="0"/>
                        <a:t>Safe</a:t>
                      </a:r>
                    </a:p>
                    <a:p>
                      <a:r>
                        <a:rPr lang="en-US" sz="3600" dirty="0" smtClean="0"/>
                        <a:t>Trustworthy</a:t>
                      </a:r>
                    </a:p>
                    <a:p>
                      <a:r>
                        <a:rPr lang="en-US" sz="3600" dirty="0" smtClean="0"/>
                        <a:t>Caring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Bad</a:t>
                      </a:r>
                    </a:p>
                    <a:p>
                      <a:r>
                        <a:rPr lang="en-US" sz="3600" dirty="0" smtClean="0"/>
                        <a:t>Enemy</a:t>
                      </a:r>
                    </a:p>
                    <a:p>
                      <a:r>
                        <a:rPr lang="en-US" sz="3600" dirty="0" smtClean="0"/>
                        <a:t>Cruel</a:t>
                      </a:r>
                    </a:p>
                    <a:p>
                      <a:r>
                        <a:rPr lang="en-US" sz="3600" dirty="0" smtClean="0"/>
                        <a:t>Dangerous</a:t>
                      </a:r>
                    </a:p>
                    <a:p>
                      <a:r>
                        <a:rPr lang="en-US" sz="3600" dirty="0" smtClean="0"/>
                        <a:t>Selfish</a:t>
                      </a:r>
                    </a:p>
                    <a:p>
                      <a:r>
                        <a:rPr lang="en-US" sz="3600" dirty="0" smtClean="0"/>
                        <a:t>Hateful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745" y="163065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Consistent Blocks / Lincoln IRAP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45558" y="718560"/>
            <a:ext cx="9175159" cy="5951181"/>
            <a:chOff x="0" y="0"/>
            <a:chExt cx="6130291" cy="3995419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130291" cy="3995419"/>
              <a:chOff x="0" y="0"/>
              <a:chExt cx="6130291" cy="39954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0" y="0"/>
                <a:ext cx="6130291" cy="3995419"/>
                <a:chOff x="0" y="0"/>
                <a:chExt cx="6484316" cy="4291253"/>
              </a:xfrm>
            </p:grpSpPr>
            <p:sp>
              <p:nvSpPr>
                <p:cNvPr id="17" name="TextBox 3"/>
                <p:cNvSpPr txBox="1"/>
                <p:nvPr/>
              </p:nvSpPr>
              <p:spPr>
                <a:xfrm>
                  <a:off x="894034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Abraham Lincoln</a:t>
                  </a:r>
                  <a:endPara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8" name="TextBox 4"/>
                <p:cNvSpPr txBox="1"/>
                <p:nvPr/>
              </p:nvSpPr>
              <p:spPr>
                <a:xfrm>
                  <a:off x="248706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9" name="TextBox 5"/>
                <p:cNvSpPr txBox="1"/>
                <p:nvPr/>
              </p:nvSpPr>
              <p:spPr>
                <a:xfrm>
                  <a:off x="1782911" y="1496923"/>
                  <a:ext cx="1329599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0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TextBox 8"/>
                <p:cNvSpPr txBox="1"/>
                <p:nvPr/>
              </p:nvSpPr>
              <p:spPr>
                <a:xfrm>
                  <a:off x="4178268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Adolf Hitler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2" name="TextBox 9"/>
                <p:cNvSpPr txBox="1"/>
                <p:nvPr/>
              </p:nvSpPr>
              <p:spPr>
                <a:xfrm>
                  <a:off x="3461867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3" name="TextBox 10"/>
                <p:cNvSpPr txBox="1"/>
                <p:nvPr/>
              </p:nvSpPr>
              <p:spPr>
                <a:xfrm>
                  <a:off x="5148130" y="1511211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325575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TextBox 12"/>
                <p:cNvSpPr txBox="1"/>
                <p:nvPr/>
              </p:nvSpPr>
              <p:spPr>
                <a:xfrm>
                  <a:off x="865095" y="227999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Abraham Lincoln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6" name="TextBox 13"/>
                <p:cNvSpPr txBox="1"/>
                <p:nvPr/>
              </p:nvSpPr>
              <p:spPr>
                <a:xfrm>
                  <a:off x="248706" y="3730225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7" name="TextBox 14"/>
                <p:cNvSpPr txBox="1"/>
                <p:nvPr/>
              </p:nvSpPr>
              <p:spPr>
                <a:xfrm>
                  <a:off x="1826923" y="3715937"/>
                  <a:ext cx="1257010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2402" y="2233302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TextBox 16"/>
                <p:cNvSpPr txBox="1"/>
                <p:nvPr/>
              </p:nvSpPr>
              <p:spPr>
                <a:xfrm>
                  <a:off x="4108107" y="2279990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Adolf Hitler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0" name="TextBox 17"/>
                <p:cNvSpPr txBox="1"/>
                <p:nvPr/>
              </p:nvSpPr>
              <p:spPr>
                <a:xfrm>
                  <a:off x="3463138" y="3730224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1" name="TextBox 18"/>
                <p:cNvSpPr txBox="1"/>
                <p:nvPr/>
              </p:nvSpPr>
              <p:spPr>
                <a:xfrm>
                  <a:off x="5155659" y="3701648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341138" y="2233301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000045" y="2993083"/>
                  <a:ext cx="913088" cy="777591"/>
                  <a:chOff x="1995473" y="2963010"/>
                  <a:chExt cx="1051920" cy="895824"/>
                </a:xfrm>
              </p:grpSpPr>
              <p:sp>
                <p:nvSpPr>
                  <p:cNvPr id="34" name="TextBox 21"/>
                  <p:cNvSpPr txBox="1"/>
                  <p:nvPr/>
                </p:nvSpPr>
                <p:spPr>
                  <a:xfrm>
                    <a:off x="2003391" y="2976476"/>
                    <a:ext cx="1004941" cy="5724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S Mincho" panose="02020609040205080304" pitchFamily="49" charset="-128"/>
                      </a:rPr>
                      <a:t>Choose This</a:t>
                    </a:r>
                    <a:endParaRPr lang="en-US" sz="16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endParaRPr>
                  </a:p>
                </p:txBody>
              </p:sp>
              <p:sp>
                <p:nvSpPr>
                  <p:cNvPr id="35" name="Down Arrow Callout 34"/>
                  <p:cNvSpPr/>
                  <p:nvPr/>
                </p:nvSpPr>
                <p:spPr>
                  <a:xfrm>
                    <a:off x="1995473" y="2963010"/>
                    <a:ext cx="1051920" cy="895824"/>
                  </a:xfrm>
                  <a:prstGeom prst="downArrowCallou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35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3352800" y="2790825"/>
                <a:ext cx="862965" cy="719904"/>
                <a:chOff x="0" y="0"/>
                <a:chExt cx="862965" cy="737428"/>
              </a:xfrm>
            </p:grpSpPr>
            <p:sp>
              <p:nvSpPr>
                <p:cNvPr id="15" name="Down Arrow Callout 14"/>
                <p:cNvSpPr/>
                <p:nvPr/>
              </p:nvSpPr>
              <p:spPr>
                <a:xfrm>
                  <a:off x="0" y="0"/>
                  <a:ext cx="862965" cy="737428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TextBox 21"/>
                <p:cNvSpPr txBox="1"/>
                <p:nvPr/>
              </p:nvSpPr>
              <p:spPr>
                <a:xfrm>
                  <a:off x="0" y="9525"/>
                  <a:ext cx="862965" cy="476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</a:t>
                  </a:r>
                  <a:endPara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314325" y="685800"/>
              <a:ext cx="5558790" cy="733471"/>
              <a:chOff x="0" y="-46"/>
              <a:chExt cx="5558790" cy="73347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862965" cy="733425"/>
                <a:chOff x="0" y="0"/>
                <a:chExt cx="862965" cy="733425"/>
              </a:xfrm>
            </p:grpSpPr>
            <p:sp>
              <p:nvSpPr>
                <p:cNvPr id="11" name="TextBox 21"/>
                <p:cNvSpPr txBox="1"/>
                <p:nvPr/>
              </p:nvSpPr>
              <p:spPr>
                <a:xfrm>
                  <a:off x="19050" y="0"/>
                  <a:ext cx="824231" cy="466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2" name="Down Arrow Callout 11"/>
                <p:cNvSpPr/>
                <p:nvPr/>
              </p:nvSpPr>
              <p:spPr>
                <a:xfrm>
                  <a:off x="0" y="9525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695825" y="-46"/>
                <a:ext cx="862965" cy="733471"/>
                <a:chOff x="0" y="-38146"/>
                <a:chExt cx="862965" cy="733471"/>
              </a:xfrm>
            </p:grpSpPr>
            <p:sp>
              <p:nvSpPr>
                <p:cNvPr id="9" name="TextBox 21"/>
                <p:cNvSpPr txBox="1"/>
                <p:nvPr/>
              </p:nvSpPr>
              <p:spPr>
                <a:xfrm>
                  <a:off x="9525" y="-38146"/>
                  <a:ext cx="824230" cy="4999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" name="Down Arrow Callout 9"/>
                <p:cNvSpPr/>
                <p:nvPr/>
              </p:nvSpPr>
              <p:spPr>
                <a:xfrm>
                  <a:off x="0" y="-28575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231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02" y="144709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Inconsistent Blocks – Lincoln IRAP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2003612" y="712694"/>
            <a:ext cx="9076765" cy="6030565"/>
            <a:chOff x="0" y="0"/>
            <a:chExt cx="6130291" cy="3995419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130291" cy="3995419"/>
              <a:chOff x="0" y="0"/>
              <a:chExt cx="6130291" cy="39954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0" y="0"/>
                <a:ext cx="6130291" cy="3995419"/>
                <a:chOff x="0" y="0"/>
                <a:chExt cx="6484316" cy="4291253"/>
              </a:xfrm>
            </p:grpSpPr>
            <p:sp>
              <p:nvSpPr>
                <p:cNvPr id="17" name="TextBox 3"/>
                <p:cNvSpPr txBox="1"/>
                <p:nvPr/>
              </p:nvSpPr>
              <p:spPr>
                <a:xfrm>
                  <a:off x="894034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Abraham Lincoln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8" name="TextBox 4"/>
                <p:cNvSpPr txBox="1"/>
                <p:nvPr/>
              </p:nvSpPr>
              <p:spPr>
                <a:xfrm>
                  <a:off x="248706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9" name="TextBox 5"/>
                <p:cNvSpPr txBox="1"/>
                <p:nvPr/>
              </p:nvSpPr>
              <p:spPr>
                <a:xfrm>
                  <a:off x="1782911" y="1496923"/>
                  <a:ext cx="1329599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0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TextBox 8"/>
                <p:cNvSpPr txBox="1"/>
                <p:nvPr/>
              </p:nvSpPr>
              <p:spPr>
                <a:xfrm>
                  <a:off x="4178268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Adolf Hitler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2" name="TextBox 9"/>
                <p:cNvSpPr txBox="1"/>
                <p:nvPr/>
              </p:nvSpPr>
              <p:spPr>
                <a:xfrm>
                  <a:off x="3461867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3" name="TextBox 10"/>
                <p:cNvSpPr txBox="1"/>
                <p:nvPr/>
              </p:nvSpPr>
              <p:spPr>
                <a:xfrm>
                  <a:off x="5148130" y="1511211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325575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TextBox 12"/>
                <p:cNvSpPr txBox="1"/>
                <p:nvPr/>
              </p:nvSpPr>
              <p:spPr>
                <a:xfrm>
                  <a:off x="865095" y="227999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Abraham Lincoln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6" name="TextBox 13"/>
                <p:cNvSpPr txBox="1"/>
                <p:nvPr/>
              </p:nvSpPr>
              <p:spPr>
                <a:xfrm>
                  <a:off x="248706" y="3730225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7" name="TextBox 14"/>
                <p:cNvSpPr txBox="1"/>
                <p:nvPr/>
              </p:nvSpPr>
              <p:spPr>
                <a:xfrm>
                  <a:off x="1826923" y="3715937"/>
                  <a:ext cx="1257010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Different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2402" y="2233302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TextBox 16"/>
                <p:cNvSpPr txBox="1"/>
                <p:nvPr/>
              </p:nvSpPr>
              <p:spPr>
                <a:xfrm>
                  <a:off x="4108107" y="2279990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Adolf Hitler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0" name="TextBox 17"/>
                <p:cNvSpPr txBox="1"/>
                <p:nvPr/>
              </p:nvSpPr>
              <p:spPr>
                <a:xfrm>
                  <a:off x="3463138" y="3730224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1" name="TextBox 18"/>
                <p:cNvSpPr txBox="1"/>
                <p:nvPr/>
              </p:nvSpPr>
              <p:spPr>
                <a:xfrm>
                  <a:off x="5155659" y="3701648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341138" y="2233301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349974" y="3014834"/>
                  <a:ext cx="913088" cy="777591"/>
                  <a:chOff x="94514" y="2988068"/>
                  <a:chExt cx="1051920" cy="895824"/>
                </a:xfrm>
              </p:grpSpPr>
              <p:sp>
                <p:nvSpPr>
                  <p:cNvPr id="34" name="TextBox 21"/>
                  <p:cNvSpPr txBox="1"/>
                  <p:nvPr/>
                </p:nvSpPr>
                <p:spPr>
                  <a:xfrm>
                    <a:off x="112018" y="3004610"/>
                    <a:ext cx="1004941" cy="5724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S Mincho" panose="02020609040205080304" pitchFamily="49" charset="-128"/>
                      </a:rPr>
                      <a:t>Choose This</a:t>
                    </a:r>
                    <a:endParaRPr lang="en-US" sz="16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endParaRPr>
                  </a:p>
                </p:txBody>
              </p:sp>
              <p:sp>
                <p:nvSpPr>
                  <p:cNvPr id="35" name="Down Arrow Callout 34"/>
                  <p:cNvSpPr/>
                  <p:nvPr/>
                </p:nvSpPr>
                <p:spPr>
                  <a:xfrm>
                    <a:off x="94514" y="2988068"/>
                    <a:ext cx="1051920" cy="895824"/>
                  </a:xfrm>
                  <a:prstGeom prst="downArrowCallou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35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4993786" y="2776409"/>
                <a:ext cx="874658" cy="719904"/>
                <a:chOff x="1640986" y="-14767"/>
                <a:chExt cx="874658" cy="737428"/>
              </a:xfrm>
            </p:grpSpPr>
            <p:sp>
              <p:nvSpPr>
                <p:cNvPr id="15" name="Down Arrow Callout 14"/>
                <p:cNvSpPr/>
                <p:nvPr/>
              </p:nvSpPr>
              <p:spPr>
                <a:xfrm>
                  <a:off x="1652679" y="-14767"/>
                  <a:ext cx="862965" cy="737428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TextBox 21"/>
                <p:cNvSpPr txBox="1"/>
                <p:nvPr/>
              </p:nvSpPr>
              <p:spPr>
                <a:xfrm>
                  <a:off x="1640986" y="0"/>
                  <a:ext cx="862965" cy="476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</a:t>
                  </a:r>
                  <a:endPara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1864411" y="688225"/>
              <a:ext cx="2335629" cy="755603"/>
              <a:chOff x="1550086" y="2379"/>
              <a:chExt cx="2335629" cy="755603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550086" y="2379"/>
                <a:ext cx="871238" cy="723900"/>
                <a:chOff x="1550086" y="2379"/>
                <a:chExt cx="871238" cy="723900"/>
              </a:xfrm>
            </p:grpSpPr>
            <p:sp>
              <p:nvSpPr>
                <p:cNvPr id="11" name="TextBox 21"/>
                <p:cNvSpPr txBox="1"/>
                <p:nvPr/>
              </p:nvSpPr>
              <p:spPr>
                <a:xfrm>
                  <a:off x="1550086" y="10939"/>
                  <a:ext cx="824231" cy="466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2" name="Down Arrow Callout 11"/>
                <p:cNvSpPr/>
                <p:nvPr/>
              </p:nvSpPr>
              <p:spPr>
                <a:xfrm>
                  <a:off x="1558359" y="2379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022750" y="34082"/>
                <a:ext cx="862965" cy="723900"/>
                <a:chOff x="-1673075" y="-4018"/>
                <a:chExt cx="862965" cy="723900"/>
              </a:xfrm>
            </p:grpSpPr>
            <p:sp>
              <p:nvSpPr>
                <p:cNvPr id="9" name="TextBox 21"/>
                <p:cNvSpPr txBox="1"/>
                <p:nvPr/>
              </p:nvSpPr>
              <p:spPr>
                <a:xfrm>
                  <a:off x="-1661430" y="18666"/>
                  <a:ext cx="824230" cy="4999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" name="Down Arrow Callout 9"/>
                <p:cNvSpPr/>
                <p:nvPr/>
              </p:nvSpPr>
              <p:spPr>
                <a:xfrm>
                  <a:off x="-1673075" y="-4018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88837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37" y="204871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Consistent Blocks – Friend IRAP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990294" y="720066"/>
            <a:ext cx="9184212" cy="5936228"/>
            <a:chOff x="0" y="0"/>
            <a:chExt cx="6130291" cy="3995419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130291" cy="3995419"/>
              <a:chOff x="0" y="0"/>
              <a:chExt cx="6130291" cy="39954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0" y="0"/>
                <a:ext cx="6130291" cy="3995419"/>
                <a:chOff x="0" y="0"/>
                <a:chExt cx="6484316" cy="4291253"/>
              </a:xfrm>
            </p:grpSpPr>
            <p:sp>
              <p:nvSpPr>
                <p:cNvPr id="17" name="TextBox 3"/>
                <p:cNvSpPr txBox="1"/>
                <p:nvPr/>
              </p:nvSpPr>
              <p:spPr>
                <a:xfrm>
                  <a:off x="894034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Friend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8" name="TextBox 4"/>
                <p:cNvSpPr txBox="1"/>
                <p:nvPr/>
              </p:nvSpPr>
              <p:spPr>
                <a:xfrm>
                  <a:off x="248706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9" name="TextBox 5"/>
                <p:cNvSpPr txBox="1"/>
                <p:nvPr/>
              </p:nvSpPr>
              <p:spPr>
                <a:xfrm>
                  <a:off x="1782911" y="1496923"/>
                  <a:ext cx="1329599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0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TextBox 8"/>
                <p:cNvSpPr txBox="1"/>
                <p:nvPr/>
              </p:nvSpPr>
              <p:spPr>
                <a:xfrm>
                  <a:off x="4178268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Enemy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2" name="TextBox 9"/>
                <p:cNvSpPr txBox="1"/>
                <p:nvPr/>
              </p:nvSpPr>
              <p:spPr>
                <a:xfrm>
                  <a:off x="3461867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3" name="TextBox 10"/>
                <p:cNvSpPr txBox="1"/>
                <p:nvPr/>
              </p:nvSpPr>
              <p:spPr>
                <a:xfrm>
                  <a:off x="5148130" y="1511211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325575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TextBox 12"/>
                <p:cNvSpPr txBox="1"/>
                <p:nvPr/>
              </p:nvSpPr>
              <p:spPr>
                <a:xfrm>
                  <a:off x="865095" y="227999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Friend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6" name="TextBox 13"/>
                <p:cNvSpPr txBox="1"/>
                <p:nvPr/>
              </p:nvSpPr>
              <p:spPr>
                <a:xfrm>
                  <a:off x="248706" y="3730225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7" name="TextBox 14"/>
                <p:cNvSpPr txBox="1"/>
                <p:nvPr/>
              </p:nvSpPr>
              <p:spPr>
                <a:xfrm>
                  <a:off x="1826923" y="3715937"/>
                  <a:ext cx="1257010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2402" y="2233302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TextBox 16"/>
                <p:cNvSpPr txBox="1"/>
                <p:nvPr/>
              </p:nvSpPr>
              <p:spPr>
                <a:xfrm>
                  <a:off x="4108107" y="2279990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Enemy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0" name="TextBox 17"/>
                <p:cNvSpPr txBox="1"/>
                <p:nvPr/>
              </p:nvSpPr>
              <p:spPr>
                <a:xfrm>
                  <a:off x="3463138" y="3730224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1" name="TextBox 18"/>
                <p:cNvSpPr txBox="1"/>
                <p:nvPr/>
              </p:nvSpPr>
              <p:spPr>
                <a:xfrm>
                  <a:off x="5155659" y="3701648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341138" y="2233301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2000045" y="2993083"/>
                  <a:ext cx="913088" cy="777591"/>
                  <a:chOff x="1995473" y="2963010"/>
                  <a:chExt cx="1051920" cy="895824"/>
                </a:xfrm>
              </p:grpSpPr>
              <p:sp>
                <p:nvSpPr>
                  <p:cNvPr id="34" name="TextBox 21"/>
                  <p:cNvSpPr txBox="1"/>
                  <p:nvPr/>
                </p:nvSpPr>
                <p:spPr>
                  <a:xfrm>
                    <a:off x="2003391" y="2976476"/>
                    <a:ext cx="1004941" cy="5724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S Mincho" panose="02020609040205080304" pitchFamily="49" charset="-128"/>
                      </a:rPr>
                      <a:t>Choose This</a:t>
                    </a:r>
                    <a:endParaRPr lang="en-US" sz="16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endParaRPr>
                  </a:p>
                </p:txBody>
              </p:sp>
              <p:sp>
                <p:nvSpPr>
                  <p:cNvPr id="35" name="Down Arrow Callout 34"/>
                  <p:cNvSpPr/>
                  <p:nvPr/>
                </p:nvSpPr>
                <p:spPr>
                  <a:xfrm>
                    <a:off x="1995473" y="2963010"/>
                    <a:ext cx="1051920" cy="895824"/>
                  </a:xfrm>
                  <a:prstGeom prst="downArrowCallou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35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3352800" y="2790825"/>
                <a:ext cx="862965" cy="719904"/>
                <a:chOff x="0" y="0"/>
                <a:chExt cx="862965" cy="737428"/>
              </a:xfrm>
            </p:grpSpPr>
            <p:sp>
              <p:nvSpPr>
                <p:cNvPr id="15" name="Down Arrow Callout 14"/>
                <p:cNvSpPr/>
                <p:nvPr/>
              </p:nvSpPr>
              <p:spPr>
                <a:xfrm>
                  <a:off x="0" y="0"/>
                  <a:ext cx="862965" cy="737428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TextBox 21"/>
                <p:cNvSpPr txBox="1"/>
                <p:nvPr/>
              </p:nvSpPr>
              <p:spPr>
                <a:xfrm>
                  <a:off x="0" y="9525"/>
                  <a:ext cx="862965" cy="476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</a:t>
                  </a:r>
                  <a:endPara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314325" y="685800"/>
              <a:ext cx="5558790" cy="733471"/>
              <a:chOff x="0" y="-46"/>
              <a:chExt cx="5558790" cy="733471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862965" cy="733425"/>
                <a:chOff x="0" y="0"/>
                <a:chExt cx="862965" cy="733425"/>
              </a:xfrm>
            </p:grpSpPr>
            <p:sp>
              <p:nvSpPr>
                <p:cNvPr id="11" name="TextBox 21"/>
                <p:cNvSpPr txBox="1"/>
                <p:nvPr/>
              </p:nvSpPr>
              <p:spPr>
                <a:xfrm>
                  <a:off x="19050" y="0"/>
                  <a:ext cx="824231" cy="466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2" name="Down Arrow Callout 11"/>
                <p:cNvSpPr/>
                <p:nvPr/>
              </p:nvSpPr>
              <p:spPr>
                <a:xfrm>
                  <a:off x="0" y="9525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695825" y="-46"/>
                <a:ext cx="862965" cy="733471"/>
                <a:chOff x="0" y="-38146"/>
                <a:chExt cx="862965" cy="733471"/>
              </a:xfrm>
            </p:grpSpPr>
            <p:sp>
              <p:nvSpPr>
                <p:cNvPr id="9" name="TextBox 21"/>
                <p:cNvSpPr txBox="1"/>
                <p:nvPr/>
              </p:nvSpPr>
              <p:spPr>
                <a:xfrm>
                  <a:off x="9525" y="-38146"/>
                  <a:ext cx="824230" cy="4999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" name="Down Arrow Callout 9"/>
                <p:cNvSpPr/>
                <p:nvPr/>
              </p:nvSpPr>
              <p:spPr>
                <a:xfrm>
                  <a:off x="0" y="-28575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7612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52" y="202676"/>
            <a:ext cx="8911687" cy="128089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Inconsistent Blocks – Friend IRAP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855822" y="696936"/>
            <a:ext cx="9385919" cy="5986251"/>
            <a:chOff x="0" y="0"/>
            <a:chExt cx="6130291" cy="3995419"/>
          </a:xfrm>
        </p:grpSpPr>
        <p:grpSp>
          <p:nvGrpSpPr>
            <p:cNvPr id="5" name="Group 4"/>
            <p:cNvGrpSpPr/>
            <p:nvPr/>
          </p:nvGrpSpPr>
          <p:grpSpPr>
            <a:xfrm>
              <a:off x="0" y="0"/>
              <a:ext cx="6130291" cy="3995419"/>
              <a:chOff x="0" y="0"/>
              <a:chExt cx="6130291" cy="399541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0" y="0"/>
                <a:ext cx="6130291" cy="3995419"/>
                <a:chOff x="0" y="0"/>
                <a:chExt cx="6484316" cy="4291253"/>
              </a:xfrm>
            </p:grpSpPr>
            <p:sp>
              <p:nvSpPr>
                <p:cNvPr id="17" name="TextBox 3"/>
                <p:cNvSpPr txBox="1"/>
                <p:nvPr/>
              </p:nvSpPr>
              <p:spPr>
                <a:xfrm>
                  <a:off x="894034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Friend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8" name="TextBox 4"/>
                <p:cNvSpPr txBox="1"/>
                <p:nvPr/>
              </p:nvSpPr>
              <p:spPr>
                <a:xfrm>
                  <a:off x="248706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19" name="TextBox 5"/>
                <p:cNvSpPr txBox="1"/>
                <p:nvPr/>
              </p:nvSpPr>
              <p:spPr>
                <a:xfrm>
                  <a:off x="1782911" y="1496923"/>
                  <a:ext cx="1329599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0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1" name="TextBox 8"/>
                <p:cNvSpPr txBox="1"/>
                <p:nvPr/>
              </p:nvSpPr>
              <p:spPr>
                <a:xfrm>
                  <a:off x="4178268" y="3240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Enemy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Good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2" name="TextBox 9"/>
                <p:cNvSpPr txBox="1"/>
                <p:nvPr/>
              </p:nvSpPr>
              <p:spPr>
                <a:xfrm>
                  <a:off x="3461867" y="1496923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3" name="TextBox 10"/>
                <p:cNvSpPr txBox="1"/>
                <p:nvPr/>
              </p:nvSpPr>
              <p:spPr>
                <a:xfrm>
                  <a:off x="5148130" y="1511211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325575" y="0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5" name="TextBox 12"/>
                <p:cNvSpPr txBox="1"/>
                <p:nvPr/>
              </p:nvSpPr>
              <p:spPr>
                <a:xfrm>
                  <a:off x="865095" y="2279991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Friend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6" name="TextBox 13"/>
                <p:cNvSpPr txBox="1"/>
                <p:nvPr/>
              </p:nvSpPr>
              <p:spPr>
                <a:xfrm>
                  <a:off x="248706" y="3730225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7" name="TextBox 14"/>
                <p:cNvSpPr txBox="1"/>
                <p:nvPr/>
              </p:nvSpPr>
              <p:spPr>
                <a:xfrm>
                  <a:off x="1826923" y="3715937"/>
                  <a:ext cx="1257010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Different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12402" y="2233302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" name="TextBox 16"/>
                <p:cNvSpPr txBox="1"/>
                <p:nvPr/>
              </p:nvSpPr>
              <p:spPr>
                <a:xfrm>
                  <a:off x="4108107" y="2279990"/>
                  <a:ext cx="1525190" cy="10419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Name of Enemy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 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Bad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0" name="TextBox 17"/>
                <p:cNvSpPr txBox="1"/>
                <p:nvPr/>
              </p:nvSpPr>
              <p:spPr>
                <a:xfrm>
                  <a:off x="3463138" y="3730224"/>
                  <a:ext cx="1093102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‘d’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True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1" name="TextBox 18"/>
                <p:cNvSpPr txBox="1"/>
                <p:nvPr/>
              </p:nvSpPr>
              <p:spPr>
                <a:xfrm>
                  <a:off x="5155659" y="3701648"/>
                  <a:ext cx="1190576" cy="5610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Press ‘k’ 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for </a:t>
                  </a:r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rPr>
                    <a:t>False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MS Mincho" panose="02020609040205080304" pitchFamily="49" charset="-128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341138" y="2233301"/>
                  <a:ext cx="3143178" cy="2057951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3" name="Group 32"/>
                <p:cNvGrpSpPr/>
                <p:nvPr/>
              </p:nvGrpSpPr>
              <p:grpSpPr>
                <a:xfrm>
                  <a:off x="338713" y="3005365"/>
                  <a:ext cx="913088" cy="777591"/>
                  <a:chOff x="81541" y="2977160"/>
                  <a:chExt cx="1051920" cy="895824"/>
                </a:xfrm>
              </p:grpSpPr>
              <p:sp>
                <p:nvSpPr>
                  <p:cNvPr id="34" name="TextBox 21"/>
                  <p:cNvSpPr txBox="1"/>
                  <p:nvPr/>
                </p:nvSpPr>
                <p:spPr>
                  <a:xfrm>
                    <a:off x="100869" y="3037804"/>
                    <a:ext cx="1004941" cy="57241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MS Mincho" panose="02020609040205080304" pitchFamily="49" charset="-128"/>
                      </a:rPr>
                      <a:t>Choose This</a:t>
                    </a:r>
                    <a:endParaRPr lang="en-US" sz="1600" dirty="0">
                      <a:solidFill>
                        <a:prstClr val="black"/>
                      </a:solidFill>
                      <a:latin typeface="Times New Roman" panose="02020603050405020304" pitchFamily="18" charset="0"/>
                      <a:ea typeface="MS Mincho" panose="02020609040205080304" pitchFamily="49" charset="-128"/>
                    </a:endParaRPr>
                  </a:p>
                </p:txBody>
              </p:sp>
              <p:sp>
                <p:nvSpPr>
                  <p:cNvPr id="35" name="Down Arrow Callout 34"/>
                  <p:cNvSpPr/>
                  <p:nvPr/>
                </p:nvSpPr>
                <p:spPr>
                  <a:xfrm>
                    <a:off x="81541" y="2977160"/>
                    <a:ext cx="1051920" cy="895824"/>
                  </a:xfrm>
                  <a:prstGeom prst="downArrowCallou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68580" tIns="34290" rIns="68580" bIns="34290" numCol="1" spcCol="0" rtlCol="0" fromWordArt="0" anchor="ctr" anchorCtr="0" forceAA="0" compatLnSpc="1">
                    <a:prstTxWarp prst="textNoShape">
                      <a:avLst/>
                    </a:prstTxWarp>
                    <a:norm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en-US" sz="1350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5005479" y="2776409"/>
                <a:ext cx="870540" cy="719904"/>
                <a:chOff x="1652679" y="-14767"/>
                <a:chExt cx="870540" cy="737428"/>
              </a:xfrm>
            </p:grpSpPr>
            <p:sp>
              <p:nvSpPr>
                <p:cNvPr id="15" name="Down Arrow Callout 14"/>
                <p:cNvSpPr/>
                <p:nvPr/>
              </p:nvSpPr>
              <p:spPr>
                <a:xfrm>
                  <a:off x="1660254" y="-14767"/>
                  <a:ext cx="862965" cy="737428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6" name="TextBox 21"/>
                <p:cNvSpPr txBox="1"/>
                <p:nvPr/>
              </p:nvSpPr>
              <p:spPr>
                <a:xfrm>
                  <a:off x="1652679" y="27884"/>
                  <a:ext cx="862965" cy="4762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</a:t>
                  </a:r>
                  <a:endPara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algn="ctr"/>
                  <a:r>
                    <a:rPr lang="en-US" sz="16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" name="Group 5"/>
            <p:cNvGrpSpPr/>
            <p:nvPr/>
          </p:nvGrpSpPr>
          <p:grpSpPr>
            <a:xfrm>
              <a:off x="1919396" y="695371"/>
              <a:ext cx="2271612" cy="731482"/>
              <a:chOff x="1605071" y="9525"/>
              <a:chExt cx="2271612" cy="73148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605071" y="9525"/>
                <a:ext cx="862965" cy="723900"/>
                <a:chOff x="1605071" y="9525"/>
                <a:chExt cx="862965" cy="723900"/>
              </a:xfrm>
            </p:grpSpPr>
            <p:sp>
              <p:nvSpPr>
                <p:cNvPr id="11" name="TextBox 21"/>
                <p:cNvSpPr txBox="1"/>
                <p:nvPr/>
              </p:nvSpPr>
              <p:spPr>
                <a:xfrm>
                  <a:off x="1615528" y="24242"/>
                  <a:ext cx="824231" cy="4667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2" name="Down Arrow Callout 11"/>
                <p:cNvSpPr/>
                <p:nvPr/>
              </p:nvSpPr>
              <p:spPr>
                <a:xfrm>
                  <a:off x="1605071" y="9525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013718" y="17107"/>
                <a:ext cx="862965" cy="723900"/>
                <a:chOff x="-1682107" y="-20993"/>
                <a:chExt cx="862965" cy="723900"/>
              </a:xfrm>
            </p:grpSpPr>
            <p:sp>
              <p:nvSpPr>
                <p:cNvPr id="9" name="TextBox 21"/>
                <p:cNvSpPr txBox="1"/>
                <p:nvPr/>
              </p:nvSpPr>
              <p:spPr>
                <a:xfrm>
                  <a:off x="-1662739" y="6540"/>
                  <a:ext cx="824230" cy="49998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Choose This</a:t>
                  </a:r>
                  <a:endParaRPr lang="en-US" sz="1600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0" name="Down Arrow Callout 9"/>
                <p:cNvSpPr/>
                <p:nvPr/>
              </p:nvSpPr>
              <p:spPr>
                <a:xfrm>
                  <a:off x="-1682107" y="-20993"/>
                  <a:ext cx="862965" cy="723900"/>
                </a:xfrm>
                <a:prstGeom prst="downArrowCallou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en-US" sz="135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9581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749" y="624110"/>
            <a:ext cx="8911687" cy="1280890"/>
          </a:xfrm>
        </p:spPr>
        <p:txBody>
          <a:bodyPr/>
          <a:lstStyle/>
          <a:p>
            <a:r>
              <a:rPr lang="en-US" dirty="0" smtClean="0"/>
              <a:t>Attrition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882766"/>
              </p:ext>
            </p:extLst>
          </p:nvPr>
        </p:nvGraphicFramePr>
        <p:xfrm>
          <a:off x="1435598" y="1290918"/>
          <a:ext cx="15736296" cy="4961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98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83" y="112295"/>
            <a:ext cx="8911687" cy="128089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endParaRPr lang="de-DE" dirty="0" smtClean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4166937537"/>
              </p:ext>
            </p:extLst>
          </p:nvPr>
        </p:nvGraphicFramePr>
        <p:xfrm>
          <a:off x="1821116" y="401054"/>
          <a:ext cx="12137441" cy="6288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54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98587"/>
              </p:ext>
            </p:extLst>
          </p:nvPr>
        </p:nvGraphicFramePr>
        <p:xfrm>
          <a:off x="2003995" y="563720"/>
          <a:ext cx="11640136" cy="6144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202651" y="97965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42" y="0"/>
            <a:ext cx="8911687" cy="128089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IRAP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316270"/>
              </p:ext>
            </p:extLst>
          </p:nvPr>
        </p:nvGraphicFramePr>
        <p:xfrm>
          <a:off x="805030" y="303800"/>
          <a:ext cx="10685930" cy="6817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189411" y="3343836"/>
            <a:ext cx="785999" cy="37776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365231" y="476787"/>
            <a:ext cx="753465" cy="32731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0.367</a:t>
            </a:r>
          </a:p>
        </p:txBody>
      </p:sp>
      <p:sp>
        <p:nvSpPr>
          <p:cNvPr id="7" name="Rectangle 6"/>
          <p:cNvSpPr/>
          <p:nvPr/>
        </p:nvSpPr>
        <p:spPr>
          <a:xfrm>
            <a:off x="11365231" y="836297"/>
            <a:ext cx="944422" cy="32731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0.773**</a:t>
            </a:r>
          </a:p>
        </p:txBody>
      </p:sp>
      <p:sp>
        <p:nvSpPr>
          <p:cNvPr id="8" name="Rectangle 7"/>
          <p:cNvSpPr/>
          <p:nvPr/>
        </p:nvSpPr>
        <p:spPr>
          <a:xfrm>
            <a:off x="11365231" y="1543546"/>
            <a:ext cx="944422" cy="3272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1.170**</a:t>
            </a:r>
          </a:p>
        </p:txBody>
      </p:sp>
      <p:sp>
        <p:nvSpPr>
          <p:cNvPr id="9" name="Rectangle 8"/>
          <p:cNvSpPr/>
          <p:nvPr/>
        </p:nvSpPr>
        <p:spPr>
          <a:xfrm>
            <a:off x="11388435" y="1981051"/>
            <a:ext cx="901038" cy="3272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1.135**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435702" y="2665660"/>
            <a:ext cx="756297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0.154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17378" y="3050260"/>
            <a:ext cx="944422" cy="3272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0.805**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451062" y="3769975"/>
            <a:ext cx="767493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-0.383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455074" y="4119469"/>
            <a:ext cx="821000" cy="32724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-0.586*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65144" y="4905400"/>
            <a:ext cx="848890" cy="327247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0.398*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465090" y="5300221"/>
            <a:ext cx="753465" cy="327248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0.355</a:t>
            </a:r>
          </a:p>
        </p:txBody>
      </p:sp>
    </p:spTree>
    <p:extLst>
      <p:ext uri="{BB962C8B-B14F-4D97-AF65-F5344CB8AC3E}">
        <p14:creationId xmlns:p14="http://schemas.microsoft.com/office/powerpoint/2010/main" val="37199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37" y="0"/>
            <a:ext cx="8911687" cy="128089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IRAP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866682" y="2268071"/>
            <a:ext cx="248117" cy="2707341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70245"/>
              </p:ext>
            </p:extLst>
          </p:nvPr>
        </p:nvGraphicFramePr>
        <p:xfrm>
          <a:off x="1344707" y="0"/>
          <a:ext cx="1061869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11254051" y="335119"/>
            <a:ext cx="937949" cy="32939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0.854**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54051" y="688573"/>
            <a:ext cx="938055" cy="32939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0.607**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97108" y="1557955"/>
            <a:ext cx="894891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1.104**</a:t>
            </a:r>
          </a:p>
        </p:txBody>
      </p:sp>
      <p:sp>
        <p:nvSpPr>
          <p:cNvPr id="9" name="Rectangle 8"/>
          <p:cNvSpPr/>
          <p:nvPr/>
        </p:nvSpPr>
        <p:spPr>
          <a:xfrm>
            <a:off x="11318636" y="1903338"/>
            <a:ext cx="873363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1.288**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340168" y="2590571"/>
            <a:ext cx="851832" cy="32932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0.727**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348822" y="2978838"/>
            <a:ext cx="84317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0.262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340168" y="3703326"/>
            <a:ext cx="910235" cy="32939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-0.744**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1352185" y="4065955"/>
            <a:ext cx="910128" cy="32932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 dirty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-0.507**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340168" y="4838986"/>
            <a:ext cx="843124" cy="32932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0.488*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348822" y="5226384"/>
            <a:ext cx="843230" cy="32932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 anchor="ctr" anchorCtr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cap="none" spc="0" baseline="0">
                <a:ln w="12700">
                  <a:noFill/>
                  <a:prstDash val="solid"/>
                </a:ln>
                <a:solidFill>
                  <a:schemeClr val="tx1"/>
                </a:solidFill>
                <a:effectLst/>
              </a:rPr>
              <a:t>  0.430*</a:t>
            </a:r>
          </a:p>
        </p:txBody>
      </p:sp>
    </p:spTree>
    <p:extLst>
      <p:ext uri="{BB962C8B-B14F-4D97-AF65-F5344CB8AC3E}">
        <p14:creationId xmlns:p14="http://schemas.microsoft.com/office/powerpoint/2010/main" val="165467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Idiographic IAT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86262"/>
            <a:ext cx="9574212" cy="511048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400" dirty="0" smtClean="0"/>
              <a:t>Olson &amp; Fazio, 2004 </a:t>
            </a:r>
            <a:r>
              <a:rPr lang="en-US" sz="2000" dirty="0" smtClean="0"/>
              <a:t>(see also: </a:t>
            </a:r>
            <a:r>
              <a:rPr lang="en-US" sz="1800" dirty="0" smtClean="0"/>
              <a:t>Houben </a:t>
            </a:r>
            <a:r>
              <a:rPr lang="de-DE" sz="1800" dirty="0"/>
              <a:t>&amp; Wiers, </a:t>
            </a:r>
            <a:r>
              <a:rPr lang="de-DE" sz="1800" dirty="0" smtClean="0"/>
              <a:t>2007)</a:t>
            </a:r>
            <a:endParaRPr lang="en-US" sz="1800" dirty="0"/>
          </a:p>
          <a:p>
            <a:pPr marL="0" indent="0">
              <a:buNone/>
            </a:pPr>
            <a:endParaRPr lang="en-US" sz="2400" dirty="0" smtClean="0"/>
          </a:p>
          <a:p>
            <a:r>
              <a:rPr lang="de-DE" sz="2400" dirty="0" smtClean="0"/>
              <a:t>The Implicit Association Test has gained widesreach popularity in psychology (e.g. In researching phenomena as self-esteem and prejudice)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Researchers propose that the IAT is affected by </a:t>
            </a:r>
            <a:r>
              <a:rPr lang="de-DE" sz="2400" i="1" dirty="0" smtClean="0"/>
              <a:t>extrapersonal associations (Environmental associations (Kapinksy &amp; Hilton, 2001))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de-DE" sz="2400" dirty="0" smtClean="0"/>
              <a:t>Idiographic version of the IAT may be able to avoid these?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3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48" y="0"/>
            <a:ext cx="8911687" cy="128089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46612" y="2281518"/>
            <a:ext cx="1028047" cy="3648635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14618"/>
              </p:ext>
            </p:extLst>
          </p:nvPr>
        </p:nvGraphicFramePr>
        <p:xfrm>
          <a:off x="1803796" y="139486"/>
          <a:ext cx="10388203" cy="6369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887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6673" y="624110"/>
            <a:ext cx="8911687" cy="1280890"/>
          </a:xfrm>
        </p:spPr>
        <p:txBody>
          <a:bodyPr/>
          <a:lstStyle/>
          <a:p>
            <a:r>
              <a:rPr lang="de-DE" dirty="0" smtClean="0"/>
              <a:t>Split-Half </a:t>
            </a:r>
            <a:r>
              <a:rPr lang="de-DE" dirty="0"/>
              <a:t>R</a:t>
            </a:r>
            <a:r>
              <a:rPr lang="de-DE" dirty="0" smtClean="0"/>
              <a:t>eliabilities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80147"/>
            <a:ext cx="8915400" cy="3777622"/>
          </a:xfrm>
        </p:spPr>
        <p:txBody>
          <a:bodyPr/>
          <a:lstStyle/>
          <a:p>
            <a:r>
              <a:rPr lang="en-US" dirty="0" smtClean="0"/>
              <a:t>Condition 1 – Lincoln / Friend / Lincoln</a:t>
            </a:r>
          </a:p>
          <a:p>
            <a:pPr lvl="1"/>
            <a:r>
              <a:rPr lang="en-US" dirty="0" smtClean="0"/>
              <a:t>IRAP 1: r</a:t>
            </a:r>
            <a:r>
              <a:rPr lang="de-DE" dirty="0" smtClean="0"/>
              <a:t>=</a:t>
            </a:r>
            <a:r>
              <a:rPr lang="en-US" dirty="0" smtClean="0"/>
              <a:t>.543</a:t>
            </a:r>
            <a:r>
              <a:rPr lang="de-DE" dirty="0" smtClean="0"/>
              <a:t>, n=27, p=.030</a:t>
            </a:r>
            <a:endParaRPr lang="en-US" dirty="0" smtClean="0"/>
          </a:p>
          <a:p>
            <a:pPr lvl="1"/>
            <a:r>
              <a:rPr lang="en-US" dirty="0" smtClean="0"/>
              <a:t>IRAP 2: r</a:t>
            </a:r>
            <a:r>
              <a:rPr lang="de-DE" dirty="0" smtClean="0"/>
              <a:t>=.388, n=31, p=.031</a:t>
            </a:r>
            <a:endParaRPr lang="en-US" dirty="0" smtClean="0"/>
          </a:p>
          <a:p>
            <a:pPr lvl="1"/>
            <a:r>
              <a:rPr lang="en-US" dirty="0" smtClean="0"/>
              <a:t>IRAP 3: r</a:t>
            </a:r>
            <a:r>
              <a:rPr lang="de-DE" dirty="0" smtClean="0"/>
              <a:t>=.110, n=31, p=.555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Condition 2 – Friend / Lincoln / Friend</a:t>
            </a:r>
          </a:p>
          <a:p>
            <a:pPr lvl="1"/>
            <a:r>
              <a:rPr lang="en-US" dirty="0" smtClean="0"/>
              <a:t>IRAP 1: r=.249, n=29, p=.193</a:t>
            </a:r>
          </a:p>
          <a:p>
            <a:pPr lvl="1"/>
            <a:r>
              <a:rPr lang="en-US" dirty="0" smtClean="0"/>
              <a:t>IRAP 2: r=.305, n=32, p=.890</a:t>
            </a:r>
          </a:p>
          <a:p>
            <a:pPr lvl="1"/>
            <a:r>
              <a:rPr lang="en-US" dirty="0" smtClean="0"/>
              <a:t>IRAP 3: r=.090, n=32, p=.625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6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 &amp;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92915"/>
            <a:ext cx="9294275" cy="5565873"/>
          </a:xfrm>
        </p:spPr>
        <p:txBody>
          <a:bodyPr>
            <a:normAutofit/>
          </a:bodyPr>
          <a:lstStyle/>
          <a:p>
            <a:r>
              <a:rPr lang="de-DE" dirty="0" smtClean="0"/>
              <a:t>Attrition (Lin/Fri/Lin: 8 out of 35, Fri/Lin/Fri: 5 out of 34) </a:t>
            </a:r>
          </a:p>
          <a:p>
            <a:r>
              <a:rPr lang="de-DE" dirty="0" smtClean="0"/>
              <a:t>Convenience sample, homogeneous </a:t>
            </a:r>
          </a:p>
          <a:p>
            <a:r>
              <a:rPr lang="de-DE" dirty="0" smtClean="0"/>
              <a:t>Maximize reliability</a:t>
            </a:r>
          </a:p>
          <a:p>
            <a:r>
              <a:rPr lang="de-DE" dirty="0" smtClean="0"/>
              <a:t>Generic IRAP?</a:t>
            </a:r>
          </a:p>
          <a:p>
            <a:r>
              <a:rPr lang="de-DE" dirty="0" smtClean="0"/>
              <a:t>Pro Hitler/enemy effect </a:t>
            </a:r>
          </a:p>
          <a:p>
            <a:r>
              <a:rPr lang="de-DE" dirty="0" smtClean="0"/>
              <a:t>Group difference lincoln-bad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friend</a:t>
            </a:r>
            <a:r>
              <a:rPr lang="de-DE" dirty="0" smtClean="0"/>
              <a:t>-bad is unstable</a:t>
            </a:r>
          </a:p>
          <a:p>
            <a:r>
              <a:rPr lang="de-DE" dirty="0"/>
              <a:t>N</a:t>
            </a:r>
            <a:r>
              <a:rPr lang="de-DE" dirty="0" smtClean="0"/>
              <a:t>o obvious correlation to self reports (no reliable self-report measures)</a:t>
            </a:r>
          </a:p>
          <a:p>
            <a:r>
              <a:rPr lang="de-DE" dirty="0" smtClean="0"/>
              <a:t>Split-half reliability – no obvious differences between</a:t>
            </a:r>
            <a:r>
              <a:rPr lang="de-DE" dirty="0"/>
              <a:t> </a:t>
            </a:r>
            <a:r>
              <a:rPr lang="de-DE" dirty="0" smtClean="0"/>
              <a:t>idiographic and nomothetic IRAPs</a:t>
            </a:r>
          </a:p>
          <a:p>
            <a:r>
              <a:rPr lang="de-DE" dirty="0"/>
              <a:t>Explore correlation with self-reports</a:t>
            </a:r>
          </a:p>
          <a:p>
            <a:r>
              <a:rPr lang="de-DE" dirty="0" smtClean="0"/>
              <a:t>Future research: idiographic evaluative target words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894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Idiographic IAT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25386"/>
            <a:ext cx="9444945" cy="472440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Methods to individualize the IAT</a:t>
            </a:r>
          </a:p>
          <a:p>
            <a:pPr lvl="1"/>
            <a:r>
              <a:rPr lang="de-DE" sz="2000" dirty="0" smtClean="0"/>
              <a:t>„I like“ and „I don</a:t>
            </a:r>
            <a:r>
              <a:rPr lang="en-US" sz="2000" dirty="0" smtClean="0"/>
              <a:t>’t like” instead of “pleasant” and “unpleasant”</a:t>
            </a:r>
          </a:p>
          <a:p>
            <a:pPr lvl="1"/>
            <a:r>
              <a:rPr lang="en-US" sz="2000" dirty="0" smtClean="0"/>
              <a:t>No error feedback</a:t>
            </a:r>
          </a:p>
          <a:p>
            <a:pPr lvl="1"/>
            <a:r>
              <a:rPr lang="en-US" sz="2000" dirty="0" smtClean="0"/>
              <a:t>Evaluation-laden items for which there is little social consensus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Results</a:t>
            </a:r>
          </a:p>
          <a:p>
            <a:pPr lvl="1"/>
            <a:r>
              <a:rPr lang="en-US" sz="2000" dirty="0" smtClean="0"/>
              <a:t>Modified IAT resulted in weaker results, implying less prejudice</a:t>
            </a:r>
          </a:p>
          <a:p>
            <a:pPr lvl="1"/>
            <a:r>
              <a:rPr lang="en-US" sz="2000" dirty="0" smtClean="0"/>
              <a:t>Personalized IAT correlated highly with explicit measures, behavioral intentions, and past behavior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Preliminary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111" y="1264555"/>
            <a:ext cx="9097314" cy="47542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smtClean="0"/>
              <a:t>Explore effects of an idiographic IRAP compared to a generic IRAP</a:t>
            </a:r>
          </a:p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smtClean="0"/>
              <a:t>Generic IRAP stimuli – widely known historical figures: Lincoln/Hitler</a:t>
            </a:r>
          </a:p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smtClean="0"/>
              <a:t>Idiographic IRAPs may result in larger D-scores</a:t>
            </a:r>
          </a:p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smtClean="0"/>
              <a:t>Idiographic IRAP scores may correlate better with self-reported opinions about people (prediction is important)</a:t>
            </a:r>
          </a:p>
        </p:txBody>
      </p:sp>
    </p:spTree>
    <p:extLst>
      <p:ext uri="{BB962C8B-B14F-4D97-AF65-F5344CB8AC3E}">
        <p14:creationId xmlns:p14="http://schemas.microsoft.com/office/powerpoint/2010/main" val="40526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1426464"/>
            <a:ext cx="8911687" cy="4594486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Convenience sample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ollege students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</a:t>
            </a:r>
            <a:r>
              <a:rPr lang="de-DE" sz="2400" dirty="0" smtClean="0">
                <a:solidFill>
                  <a:schemeClr val="tx1"/>
                </a:solidFill>
              </a:rPr>
              <a:t>=</a:t>
            </a:r>
            <a:r>
              <a:rPr lang="en-US" sz="2400" dirty="0" smtClean="0">
                <a:solidFill>
                  <a:schemeClr val="tx1"/>
                </a:solidFill>
              </a:rPr>
              <a:t>69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76.8% female, 23.2% male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Race/ethnicity:  37 white, 27 black or African-American,  6 Hispanic or Latino, 4 Asian, 2 American Indian or Alaska Native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Mean age: 18.67, standard deviation: 1.41</a:t>
            </a:r>
            <a:endParaRPr lang="de-DE" sz="2400" dirty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>Religion: 51 Christian, 7 Other, 6 Agnostic, 3 Atheist, 1 Buddhist, 1 Muslim 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Idiographic vs. Nomothetic IRAP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So far, most IRAP research has been conducted with nomothetic stimuli – meaning they were the same for all participants. 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An idiographic IRAP entails stimuli provided by each participant.</a:t>
            </a:r>
          </a:p>
        </p:txBody>
      </p:sp>
    </p:spTree>
    <p:extLst>
      <p:ext uri="{BB962C8B-B14F-4D97-AF65-F5344CB8AC3E}">
        <p14:creationId xmlns:p14="http://schemas.microsoft.com/office/powerpoint/2010/main" val="24511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01515" y="112295"/>
            <a:ext cx="983381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b="1" dirty="0"/>
          </a:p>
          <a:p>
            <a:r>
              <a:rPr lang="en-US" b="1" dirty="0"/>
              <a:t>Name of a Person You Regard Positively</a:t>
            </a:r>
          </a:p>
          <a:p>
            <a:endParaRPr lang="en-US" dirty="0"/>
          </a:p>
          <a:p>
            <a:r>
              <a:rPr lang="en-US" dirty="0"/>
              <a:t>Please print the name of someone </a:t>
            </a:r>
            <a:r>
              <a:rPr lang="en-US" u="sng" dirty="0"/>
              <a:t>who you personally know</a:t>
            </a:r>
            <a:r>
              <a:rPr lang="en-US" dirty="0"/>
              <a:t> and have a </a:t>
            </a:r>
            <a:r>
              <a:rPr lang="en-US" u="sng" dirty="0"/>
              <a:t>positive</a:t>
            </a:r>
            <a:r>
              <a:rPr lang="en-US" dirty="0"/>
              <a:t> relationship with. By positive, we mean a person you might describe as kind, dependable, loyal, trustworthy, fun, admirable, supportive, etc. – in other words, </a:t>
            </a:r>
            <a:r>
              <a:rPr lang="en-US" u="sng" dirty="0"/>
              <a:t>someone who has affected you in a very positive way</a:t>
            </a:r>
            <a:r>
              <a:rPr lang="en-US" dirty="0"/>
              <a:t>. This person could be an acquaintance, friend, romantic partner, or family member. Whoever it is, it needs to be someone who you currently think and feel </a:t>
            </a:r>
            <a:r>
              <a:rPr lang="en-US" u="sng" dirty="0"/>
              <a:t>positively</a:t>
            </a:r>
            <a:r>
              <a:rPr lang="en-US" dirty="0"/>
              <a:t> about.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/>
              <a:t>Name of a Person You Regard Negatively</a:t>
            </a:r>
          </a:p>
          <a:p>
            <a:endParaRPr lang="en-US" dirty="0"/>
          </a:p>
          <a:p>
            <a:r>
              <a:rPr lang="en-US" dirty="0"/>
              <a:t>Please print the name of someone </a:t>
            </a:r>
            <a:r>
              <a:rPr lang="en-US" u="sng" dirty="0"/>
              <a:t>who you personally know</a:t>
            </a:r>
            <a:r>
              <a:rPr lang="en-US" dirty="0"/>
              <a:t> and have a </a:t>
            </a:r>
            <a:r>
              <a:rPr lang="en-US" u="sng" dirty="0"/>
              <a:t>negative</a:t>
            </a:r>
            <a:r>
              <a:rPr lang="en-US" dirty="0"/>
              <a:t> relationship with. By negative, we mean a person you might describe as cruel, dishonest, manipulative, hurtful, selfish, two-faced, heartless, etc. – in other words, </a:t>
            </a:r>
            <a:r>
              <a:rPr lang="en-US" u="sng" dirty="0"/>
              <a:t>someone who has affected you in a very negative way</a:t>
            </a:r>
            <a:r>
              <a:rPr lang="en-US" dirty="0"/>
              <a:t>. This person could be a current or past acquaintance, friend, romantic partner, or family member. Whoever it is, it needs to be someone you currently think and feel </a:t>
            </a:r>
            <a:r>
              <a:rPr lang="en-US" u="sng" dirty="0"/>
              <a:t>negatively</a:t>
            </a:r>
            <a:r>
              <a:rPr lang="en-US" dirty="0"/>
              <a:t> about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2178" y="435348"/>
            <a:ext cx="8911687" cy="1280890"/>
          </a:xfrm>
        </p:spPr>
        <p:txBody>
          <a:bodyPr/>
          <a:lstStyle/>
          <a:p>
            <a:r>
              <a:rPr lang="en-US" dirty="0" smtClean="0"/>
              <a:t>Procedure – Condition 1 – Lincoln/Friend/Lincoln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765474" y="2958278"/>
            <a:ext cx="1600201" cy="1601633"/>
            <a:chOff x="4313333" y="3188033"/>
            <a:chExt cx="1600201" cy="1601633"/>
          </a:xfrm>
        </p:grpSpPr>
        <p:sp>
          <p:nvSpPr>
            <p:cNvPr id="5" name="TextBox 4"/>
            <p:cNvSpPr txBox="1"/>
            <p:nvPr/>
          </p:nvSpPr>
          <p:spPr>
            <a:xfrm>
              <a:off x="4952833" y="3804901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or</a:t>
              </a:r>
            </a:p>
          </p:txBody>
        </p:sp>
        <p:sp>
          <p:nvSpPr>
            <p:cNvPr id="6" name="Arc 5"/>
            <p:cNvSpPr/>
            <p:nvPr/>
          </p:nvSpPr>
          <p:spPr>
            <a:xfrm rot="18900000">
              <a:off x="4313334" y="3188033"/>
              <a:ext cx="1600200" cy="1600200"/>
            </a:xfrm>
            <a:prstGeom prst="arc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8100000">
              <a:off x="4313333" y="3189466"/>
              <a:ext cx="1600200" cy="1600200"/>
            </a:xfrm>
            <a:prstGeom prst="arc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665493" y="2281944"/>
            <a:ext cx="1839119" cy="3093836"/>
            <a:chOff x="4790281" y="1986124"/>
            <a:chExt cx="1839119" cy="1811176"/>
          </a:xfrm>
        </p:grpSpPr>
        <p:sp>
          <p:nvSpPr>
            <p:cNvPr id="18" name="TextBox 17"/>
            <p:cNvSpPr txBox="1"/>
            <p:nvPr/>
          </p:nvSpPr>
          <p:spPr>
            <a:xfrm>
              <a:off x="4790281" y="1986124"/>
              <a:ext cx="1839119" cy="1811176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80125" y="2682785"/>
              <a:ext cx="1659429" cy="378371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</a:rPr>
                <a:t>Friend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IRAP 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5705422" y="2424263"/>
              <a:ext cx="4418" cy="258522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22" name="TextBox 21"/>
          <p:cNvSpPr txBox="1"/>
          <p:nvPr/>
        </p:nvSpPr>
        <p:spPr>
          <a:xfrm>
            <a:off x="9750919" y="4559911"/>
            <a:ext cx="1659429" cy="64633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Lincoln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IRAP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580633" y="4102865"/>
            <a:ext cx="4419" cy="457046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9750919" y="2384039"/>
            <a:ext cx="1659429" cy="64633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Lincoln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IRAP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82915" y="2951698"/>
            <a:ext cx="4392345" cy="175432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 anchor="ctr">
            <a:spAutoFit/>
          </a:bodyPr>
          <a:lstStyle/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Names Questionnaire</a:t>
            </a:r>
          </a:p>
          <a:p>
            <a:r>
              <a:rPr lang="en-US" dirty="0" smtClean="0"/>
              <a:t>Hitler/Lincoln Questionnaire </a:t>
            </a:r>
          </a:p>
          <a:p>
            <a:r>
              <a:rPr lang="en-US" dirty="0" smtClean="0"/>
              <a:t>Positive Relationship Questionnaire</a:t>
            </a:r>
          </a:p>
          <a:p>
            <a:r>
              <a:rPr lang="en-US" dirty="0" smtClean="0"/>
              <a:t>Negative Relationship Questionnaire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13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– Condition 2 – </a:t>
            </a:r>
            <a:br>
              <a:rPr lang="en-US" dirty="0" smtClean="0"/>
            </a:br>
            <a:r>
              <a:rPr lang="en-US" dirty="0" smtClean="0"/>
              <a:t>Friend/Lincoln/Friend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464255" y="3170684"/>
            <a:ext cx="1600200" cy="1611708"/>
            <a:chOff x="4313334" y="3176525"/>
            <a:chExt cx="1600200" cy="1611708"/>
          </a:xfrm>
        </p:grpSpPr>
        <p:sp>
          <p:nvSpPr>
            <p:cNvPr id="5" name="TextBox 4"/>
            <p:cNvSpPr txBox="1"/>
            <p:nvPr/>
          </p:nvSpPr>
          <p:spPr>
            <a:xfrm>
              <a:off x="4952833" y="3804901"/>
              <a:ext cx="38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or</a:t>
              </a:r>
            </a:p>
          </p:txBody>
        </p:sp>
        <p:sp>
          <p:nvSpPr>
            <p:cNvPr id="6" name="Arc 5"/>
            <p:cNvSpPr/>
            <p:nvPr/>
          </p:nvSpPr>
          <p:spPr>
            <a:xfrm rot="18900000">
              <a:off x="4313334" y="3188033"/>
              <a:ext cx="1600200" cy="1600200"/>
            </a:xfrm>
            <a:prstGeom prst="arc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Arc 6"/>
            <p:cNvSpPr/>
            <p:nvPr/>
          </p:nvSpPr>
          <p:spPr>
            <a:xfrm rot="8100000">
              <a:off x="4313334" y="3176525"/>
              <a:ext cx="1600200" cy="1600200"/>
            </a:xfrm>
            <a:prstGeom prst="arc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65493" y="2275982"/>
            <a:ext cx="1839119" cy="3093836"/>
            <a:chOff x="4790281" y="1986124"/>
            <a:chExt cx="1839119" cy="1811176"/>
          </a:xfrm>
        </p:grpSpPr>
        <p:sp>
          <p:nvSpPr>
            <p:cNvPr id="9" name="TextBox 8"/>
            <p:cNvSpPr txBox="1"/>
            <p:nvPr/>
          </p:nvSpPr>
          <p:spPr>
            <a:xfrm>
              <a:off x="4790281" y="1986124"/>
              <a:ext cx="1839119" cy="1811176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875707" y="2081265"/>
              <a:ext cx="1659429" cy="378371"/>
            </a:xfrm>
            <a:prstGeom prst="rect">
              <a:avLst/>
            </a:prstGeom>
            <a:noFill/>
            <a:ln>
              <a:solidFill>
                <a:sysClr val="windowText" lastClr="000000"/>
              </a:solidFill>
            </a:ln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0" dirty="0" smtClean="0">
                  <a:solidFill>
                    <a:prstClr val="black"/>
                  </a:solidFill>
                </a:rPr>
                <a:t>Friend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IRAP 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5705421" y="2459636"/>
              <a:ext cx="4418" cy="258522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  <p:sp>
        <p:nvSpPr>
          <p:cNvPr id="12" name="TextBox 11"/>
          <p:cNvSpPr txBox="1"/>
          <p:nvPr/>
        </p:nvSpPr>
        <p:spPr>
          <a:xfrm>
            <a:off x="9757843" y="4671288"/>
            <a:ext cx="1659429" cy="64633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Friend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IRAP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50919" y="3536311"/>
            <a:ext cx="1659429" cy="64633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Lincoln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IRAP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583140" y="4213344"/>
            <a:ext cx="4418" cy="441605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710502" y="3139622"/>
            <a:ext cx="4392345" cy="175432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 anchor="ctr">
            <a:spAutoFit/>
          </a:bodyPr>
          <a:lstStyle/>
          <a:p>
            <a:r>
              <a:rPr lang="en-US" dirty="0" smtClean="0"/>
              <a:t>Demographics</a:t>
            </a:r>
          </a:p>
          <a:p>
            <a:r>
              <a:rPr lang="en-US" dirty="0" smtClean="0"/>
              <a:t>Names Questionnaire</a:t>
            </a:r>
          </a:p>
          <a:p>
            <a:r>
              <a:rPr lang="en-US" dirty="0" smtClean="0"/>
              <a:t>Hitler/Lincoln Questionnaire </a:t>
            </a:r>
          </a:p>
          <a:p>
            <a:r>
              <a:rPr lang="en-US" dirty="0" smtClean="0"/>
              <a:t>Positive Relationship Questionnaire</a:t>
            </a:r>
          </a:p>
          <a:p>
            <a:r>
              <a:rPr lang="en-US" dirty="0" smtClean="0"/>
              <a:t>Negative Relationship Questionnaire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73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8217</TotalTime>
  <Words>951</Words>
  <Application>Microsoft Office PowerPoint</Application>
  <PresentationFormat>Custom</PresentationFormat>
  <Paragraphs>312</Paragraphs>
  <Slides>22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Wisp</vt:lpstr>
      <vt:lpstr>The Hitler You Know and Love:       Piloting an Idiographic IRAP  </vt:lpstr>
      <vt:lpstr>Existing Idiographic IAT Research </vt:lpstr>
      <vt:lpstr>Existing Idiographic IAT Research</vt:lpstr>
      <vt:lpstr>A Preliminary Study</vt:lpstr>
      <vt:lpstr>Participants</vt:lpstr>
      <vt:lpstr>Idiographic vs. Nomothetic IRAP</vt:lpstr>
      <vt:lpstr>PowerPoint Presentation</vt:lpstr>
      <vt:lpstr>Procedure – Condition 1 – Lincoln/Friend/Lincoln</vt:lpstr>
      <vt:lpstr>Procedure – Condition 2 –  Friend/Lincoln/Friend </vt:lpstr>
      <vt:lpstr>IRAPS – Stimuli and Targets</vt:lpstr>
      <vt:lpstr>Consistent Blocks / Lincoln IRAP</vt:lpstr>
      <vt:lpstr>Inconsistent Blocks – Lincoln IRAP</vt:lpstr>
      <vt:lpstr>Consistent Blocks – Friend IRAP</vt:lpstr>
      <vt:lpstr>Inconsistent Blocks – Friend IRAP</vt:lpstr>
      <vt:lpstr>Attrition</vt:lpstr>
      <vt:lpstr>Results</vt:lpstr>
      <vt:lpstr>PowerPoint Presentation</vt:lpstr>
      <vt:lpstr>1st IRAP</vt:lpstr>
      <vt:lpstr>2nd IRAP</vt:lpstr>
      <vt:lpstr>3rd IRAP</vt:lpstr>
      <vt:lpstr>Split-Half Reliabilities </vt:lpstr>
      <vt:lpstr>Discussion  &amp; Limitations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Anke Lehnert</dc:creator>
  <cp:lastModifiedBy>Emily</cp:lastModifiedBy>
  <cp:revision>125</cp:revision>
  <dcterms:created xsi:type="dcterms:W3CDTF">2014-06-03T14:58:08Z</dcterms:created>
  <dcterms:modified xsi:type="dcterms:W3CDTF">2014-06-25T18:48:31Z</dcterms:modified>
</cp:coreProperties>
</file>